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3" d="100"/>
          <a:sy n="73"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273834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426652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53129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32053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46216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1BFE9F-BF90-47EE-A056-0707EE26A26E}"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400626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1BFE9F-BF90-47EE-A056-0707EE26A26E}" type="datetimeFigureOut">
              <a:rPr lang="ru-RU" smtClean="0"/>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209536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1BFE9F-BF90-47EE-A056-0707EE26A26E}" type="datetimeFigureOut">
              <a:rPr lang="ru-RU" smtClean="0"/>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357910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BFE9F-BF90-47EE-A056-0707EE26A26E}" type="datetimeFigureOut">
              <a:rPr lang="ru-RU" smtClean="0"/>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33718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1BFE9F-BF90-47EE-A056-0707EE26A26E}"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275811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1BFE9F-BF90-47EE-A056-0707EE26A26E}"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345128-6009-4276-8B1F-977D5E91E39C}" type="slidenum">
              <a:rPr lang="ru-RU" smtClean="0"/>
              <a:t>‹#›</a:t>
            </a:fld>
            <a:endParaRPr lang="ru-RU"/>
          </a:p>
        </p:txBody>
      </p:sp>
    </p:spTree>
    <p:extLst>
      <p:ext uri="{BB962C8B-B14F-4D97-AF65-F5344CB8AC3E}">
        <p14:creationId xmlns:p14="http://schemas.microsoft.com/office/powerpoint/2010/main" val="390635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BFE9F-BF90-47EE-A056-0707EE26A26E}" type="datetimeFigureOut">
              <a:rPr lang="ru-RU" smtClean="0"/>
              <a:t>15.04.2020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45128-6009-4276-8B1F-977D5E91E39C}" type="slidenum">
              <a:rPr lang="ru-RU" smtClean="0"/>
              <a:t>‹#›</a:t>
            </a:fld>
            <a:endParaRPr lang="ru-RU"/>
          </a:p>
        </p:txBody>
      </p:sp>
    </p:spTree>
    <p:extLst>
      <p:ext uri="{BB962C8B-B14F-4D97-AF65-F5344CB8AC3E}">
        <p14:creationId xmlns:p14="http://schemas.microsoft.com/office/powerpoint/2010/main" val="36496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314325"/>
            <a:ext cx="12858749" cy="7715250"/>
          </a:xfrm>
          <a:prstGeom prst="rect">
            <a:avLst/>
          </a:prstGeom>
        </p:spPr>
      </p:pic>
      <p:sp>
        <p:nvSpPr>
          <p:cNvPr id="2" name="Заголовок 1"/>
          <p:cNvSpPr>
            <a:spLocks noGrp="1"/>
          </p:cNvSpPr>
          <p:nvPr>
            <p:ph type="ctrTitle"/>
          </p:nvPr>
        </p:nvSpPr>
        <p:spPr/>
        <p:txBody>
          <a:bodyPr>
            <a:normAutofit/>
          </a:bodyPr>
          <a:lstStyle/>
          <a:p>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Оружие победы</a:t>
            </a:r>
            <a:endParaRPr lang="ru-RU"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3038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930511" y="1228476"/>
            <a:ext cx="4853994" cy="6858000"/>
          </a:xfrm>
          <a:prstGeom prst="rect">
            <a:avLst/>
          </a:prstGeom>
        </p:spPr>
      </p:pic>
      <p:sp>
        <p:nvSpPr>
          <p:cNvPr id="2" name="Заголовок 1"/>
          <p:cNvSpPr>
            <a:spLocks noGrp="1"/>
          </p:cNvSpPr>
          <p:nvPr>
            <p:ph type="title"/>
          </p:nvPr>
        </p:nvSpPr>
        <p:spPr>
          <a:xfrm>
            <a:off x="254646" y="0"/>
            <a:ext cx="7747504" cy="742443"/>
          </a:xfrm>
        </p:spPr>
        <p:txBody>
          <a:bodyPr>
            <a:normAutofit/>
          </a:bodyPr>
          <a:lstStyle/>
          <a:p>
            <a:r>
              <a:rPr lang="ru-RU" sz="3200" dirty="0" smtClean="0"/>
              <a:t>Стрелковое оружие</a:t>
            </a:r>
            <a:endParaRPr lang="ru-RU" sz="3200" dirty="0"/>
          </a:p>
        </p:txBody>
      </p:sp>
      <p:sp>
        <p:nvSpPr>
          <p:cNvPr id="3" name="Объект 2"/>
          <p:cNvSpPr>
            <a:spLocks noGrp="1"/>
          </p:cNvSpPr>
          <p:nvPr>
            <p:ph idx="1"/>
          </p:nvPr>
        </p:nvSpPr>
        <p:spPr>
          <a:xfrm>
            <a:off x="173624" y="742444"/>
            <a:ext cx="8566077" cy="5599728"/>
          </a:xfrm>
        </p:spPr>
        <p:txBody>
          <a:bodyPr>
            <a:noAutofit/>
          </a:bodyPr>
          <a:lstStyle/>
          <a:p>
            <a:r>
              <a:rPr lang="ru-RU" sz="1600" b="1" i="1" dirty="0"/>
              <a:t>7,62-мм ручной пулемет ДП</a:t>
            </a:r>
          </a:p>
          <a:p>
            <a:r>
              <a:rPr lang="ru-RU" sz="1400" dirty="0"/>
              <a:t>Ручной пулемет, созданный конструктором В.А. Дегтяревым в 1926 году, стал самым мощным автоматическим оружием стрелковых отделений Красной Армии. Пулемет был принят на вооружение в феврале 1927 года под названием "7,62-мм ручной пулемет ДП" (ДП означал Дегтярев - пехотный). Небольшой (для пулемета) вес был достигнут благодаря применению схемы автоматики, </a:t>
            </a:r>
            <a:r>
              <a:rPr lang="ru-RU" sz="1400" dirty="0" smtClean="0"/>
              <a:t>. </a:t>
            </a:r>
            <a:r>
              <a:rPr lang="ru-RU" sz="1400" dirty="0"/>
              <a:t>Прицельная дальность стрельбы из пулемета составляет 1500 м, предельная дальность полета пули - 3000 м. Из выпущенных за время Великой Отечественной войны 1515,9 тыс. пулеметов подавляющее большинство составляли именно ручные пулеметы Дегтярева</a:t>
            </a:r>
            <a:r>
              <a:rPr lang="ru-RU" sz="1100" dirty="0"/>
              <a:t>.</a:t>
            </a:r>
          </a:p>
        </p:txBody>
      </p:sp>
      <p:pic>
        <p:nvPicPr>
          <p:cNvPr id="4" name="Рисунок 3" descr="Советское стрелковое оружие Второй мировой войны"/>
          <p:cNvPicPr/>
          <p:nvPr/>
        </p:nvPicPr>
        <p:blipFill>
          <a:blip r:embed="rId3">
            <a:extLst>
              <a:ext uri="{28A0092B-C50C-407E-A947-70E740481C1C}">
                <a14:useLocalDpi xmlns:a14="http://schemas.microsoft.com/office/drawing/2010/main" val="0"/>
              </a:ext>
            </a:extLst>
          </a:blip>
          <a:srcRect/>
          <a:stretch>
            <a:fillRect/>
          </a:stretch>
        </p:blipFill>
        <p:spPr bwMode="auto">
          <a:xfrm>
            <a:off x="8739701" y="1355006"/>
            <a:ext cx="2335923" cy="1359009"/>
          </a:xfrm>
          <a:prstGeom prst="rect">
            <a:avLst/>
          </a:prstGeom>
          <a:noFill/>
          <a:ln>
            <a:noFill/>
          </a:ln>
        </p:spPr>
      </p:pic>
      <p:pic>
        <p:nvPicPr>
          <p:cNvPr id="7" name="Рисунок 6"/>
          <p:cNvPicPr>
            <a:picLocks noChangeAspect="1"/>
          </p:cNvPicPr>
          <p:nvPr/>
        </p:nvPicPr>
        <p:blipFill>
          <a:blip r:embed="rId4"/>
          <a:stretch>
            <a:fillRect/>
          </a:stretch>
        </p:blipFill>
        <p:spPr>
          <a:xfrm>
            <a:off x="518811" y="2643045"/>
            <a:ext cx="5942033" cy="1943049"/>
          </a:xfrm>
          <a:prstGeom prst="rect">
            <a:avLst/>
          </a:prstGeom>
        </p:spPr>
      </p:pic>
      <p:pic>
        <p:nvPicPr>
          <p:cNvPr id="8" name="Рисунок 7" descr="Советское стрелковое оружие Второй мировой войны"/>
          <p:cNvPicPr/>
          <p:nvPr/>
        </p:nvPicPr>
        <p:blipFill>
          <a:blip r:embed="rId5">
            <a:extLst>
              <a:ext uri="{28A0092B-C50C-407E-A947-70E740481C1C}">
                <a14:useLocalDpi xmlns:a14="http://schemas.microsoft.com/office/drawing/2010/main" val="0"/>
              </a:ext>
            </a:extLst>
          </a:blip>
          <a:srcRect/>
          <a:stretch>
            <a:fillRect/>
          </a:stretch>
        </p:blipFill>
        <p:spPr bwMode="auto">
          <a:xfrm>
            <a:off x="8693349" y="3238586"/>
            <a:ext cx="2371561" cy="1189366"/>
          </a:xfrm>
          <a:prstGeom prst="rect">
            <a:avLst/>
          </a:prstGeom>
          <a:noFill/>
          <a:ln>
            <a:noFill/>
          </a:ln>
        </p:spPr>
      </p:pic>
      <p:sp>
        <p:nvSpPr>
          <p:cNvPr id="9" name="Прямоугольник 8"/>
          <p:cNvSpPr/>
          <p:nvPr/>
        </p:nvSpPr>
        <p:spPr>
          <a:xfrm>
            <a:off x="518811" y="4586094"/>
            <a:ext cx="7652916" cy="1846659"/>
          </a:xfrm>
          <a:prstGeom prst="rect">
            <a:avLst/>
          </a:prstGeom>
        </p:spPr>
        <p:txBody>
          <a:bodyPr wrap="square">
            <a:spAutoFit/>
          </a:bodyPr>
          <a:lstStyle/>
          <a:p>
            <a:r>
              <a:rPr lang="ru-RU" sz="1600" b="1" i="1" dirty="0"/>
              <a:t>7,62-мм винтовка образца 1891 г. системы Мосина</a:t>
            </a:r>
          </a:p>
          <a:p>
            <a:r>
              <a:rPr lang="ru-RU" sz="1400" dirty="0"/>
              <a:t>Винтовка разработана капитаном русской армии С.И. </a:t>
            </a:r>
            <a:r>
              <a:rPr lang="ru-RU" sz="1400" dirty="0" err="1"/>
              <a:t>Мосиным</a:t>
            </a:r>
            <a:r>
              <a:rPr lang="ru-RU" sz="1400" dirty="0"/>
              <a:t> и в 1891 году принята на вооружение русской армии под обозначением «7,62-мм винтовка образца 1891 г.». После модернизации в 1930 году была запущена в массовое производство и состояла на вооружении Красной Армии перед Второй мировой войной и в годы войны. Винтовка обр. 1891/1930 гг. отличалась высокой надежностью, точностью, простотой и удобством эксплуатации. Всего за годы войны было изготовлено более 12 млн. винтовок обр. 1891/1930 гг. и созданных на ее базе </a:t>
            </a:r>
            <a:r>
              <a:rPr lang="ru-RU" sz="1400" dirty="0" smtClean="0"/>
              <a:t>карабинов.</a:t>
            </a:r>
            <a:endParaRPr lang="ru-RU" sz="1400" dirty="0"/>
          </a:p>
        </p:txBody>
      </p:sp>
      <p:pic>
        <p:nvPicPr>
          <p:cNvPr id="10" name="Рисунок 9" descr="Советское стрелковое оружие Второй мировой войны"/>
          <p:cNvPicPr/>
          <p:nvPr/>
        </p:nvPicPr>
        <p:blipFill>
          <a:blip r:embed="rId6">
            <a:extLst>
              <a:ext uri="{28A0092B-C50C-407E-A947-70E740481C1C}">
                <a14:useLocalDpi xmlns:a14="http://schemas.microsoft.com/office/drawing/2010/main" val="0"/>
              </a:ext>
            </a:extLst>
          </a:blip>
          <a:srcRect/>
          <a:stretch>
            <a:fillRect/>
          </a:stretch>
        </p:blipFill>
        <p:spPr bwMode="auto">
          <a:xfrm>
            <a:off x="8276301" y="4893893"/>
            <a:ext cx="3205655" cy="1212953"/>
          </a:xfrm>
          <a:prstGeom prst="rect">
            <a:avLst/>
          </a:prstGeom>
          <a:noFill/>
          <a:ln>
            <a:noFill/>
          </a:ln>
        </p:spPr>
      </p:pic>
    </p:spTree>
    <p:extLst>
      <p:ext uri="{BB962C8B-B14F-4D97-AF65-F5344CB8AC3E}">
        <p14:creationId xmlns:p14="http://schemas.microsoft.com/office/powerpoint/2010/main" val="205682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6" y="0"/>
            <a:ext cx="9039832" cy="6858000"/>
          </a:xfrm>
          <a:prstGeom prst="rect">
            <a:avLst/>
          </a:prstGeom>
        </p:spPr>
      </p:pic>
      <p:sp>
        <p:nvSpPr>
          <p:cNvPr id="2" name="Заголовок 1"/>
          <p:cNvSpPr>
            <a:spLocks noGrp="1"/>
          </p:cNvSpPr>
          <p:nvPr>
            <p:ph type="title"/>
          </p:nvPr>
        </p:nvSpPr>
        <p:spPr>
          <a:xfrm>
            <a:off x="839788" y="0"/>
            <a:ext cx="11352212" cy="987425"/>
          </a:xfrm>
        </p:spPr>
        <p:txBody>
          <a:bodyPr>
            <a:noAutofit/>
          </a:bodyPr>
          <a:lstStyle/>
          <a:p>
            <a:r>
              <a:rPr lang="ru-RU" dirty="0" smtClean="0"/>
              <a:t>Танк изменивший ход войны. Т-34.</a:t>
            </a:r>
            <a:endParaRPr lang="ru-RU" dirty="0"/>
          </a:p>
        </p:txBody>
      </p:sp>
      <p:sp>
        <p:nvSpPr>
          <p:cNvPr id="3" name="Объект 2"/>
          <p:cNvSpPr>
            <a:spLocks noGrp="1"/>
          </p:cNvSpPr>
          <p:nvPr>
            <p:ph idx="1"/>
          </p:nvPr>
        </p:nvSpPr>
        <p:spPr/>
        <p:txBody>
          <a:bodyPr>
            <a:normAutofit fontScale="47500" lnSpcReduction="20000"/>
          </a:bodyPr>
          <a:lstStyle/>
          <a:p>
            <a:endParaRPr lang="ru-RU" dirty="0" smtClean="0"/>
          </a:p>
          <a:p>
            <a:r>
              <a:rPr lang="ru-RU" sz="3400" dirty="0" smtClean="0"/>
              <a:t>8 июля 1941 года возле города Сенно, что недалеко от Днепра, завязался танковый бой: легкие советские Т-26 отбивались от немецких Т-III. В самый разгар сражения из густой ржи, вминая в землю картофельную ботву, выполз русский танк, силуэт которого немцам до сих пор не был знаком. «Несколько немецких танков открыли по нему огонь, но снаряды рикошетом отлетали от его массивной башни. На его дороге стояла немецкая 37-мм противотанковая пушка. Немецкие артиллеристы выпускали снаряд за снарядом в надвигавшийся танк, пока он не вдавил их пушку в землю. Затем, оставив позади себя подожженный Т-III, танк углубился в немецкую оборону на 15 километров», — так описывают первое появление легендарного танка Т-34 западные историки в книге «От — «Барбароссы» до «Терминала»».</a:t>
            </a:r>
          </a:p>
          <a:p>
            <a:r>
              <a:rPr lang="ru-RU" sz="3400" dirty="0" smtClean="0"/>
              <a:t> Долгое время немецкие конструкторы пытались создать танк, который смог бы соперничать с 34-кой. Так появились немецкие танки Т-6 «Тигр» (1942) и Т-5 «Пантера» (1943). Однако немецкие гиганты все равно проигрывали «лучшему танку мира», как окрестил Т-34 немецкий военачальник фон Клейст, в маневренности. Детище Михаила Кошкина, сошедшее с конвейера Харьковского паровозостроительного завода, способствовало развитию у немецких войск Восточного фронта так называемой «</a:t>
            </a:r>
            <a:r>
              <a:rPr lang="ru-RU" sz="3400" dirty="0" err="1" smtClean="0"/>
              <a:t>танкобоязни</a:t>
            </a:r>
            <a:r>
              <a:rPr lang="ru-RU" sz="3400" dirty="0" smtClean="0"/>
              <a:t>».  </a:t>
            </a:r>
          </a:p>
          <a:p>
            <a:endParaRPr lang="ru-RU" sz="3400" dirty="0"/>
          </a:p>
        </p:txBody>
      </p:sp>
      <p:sp>
        <p:nvSpPr>
          <p:cNvPr id="4" name="Текст 3"/>
          <p:cNvSpPr>
            <a:spLocks noGrp="1"/>
          </p:cNvSpPr>
          <p:nvPr>
            <p:ph type="body" sz="half" idx="2"/>
          </p:nvPr>
        </p:nvSpPr>
        <p:spPr/>
        <p:txBody>
          <a:bodyPr/>
          <a:lstStyle/>
          <a:p>
            <a:endParaRPr lang="ru-RU" dirty="0"/>
          </a:p>
        </p:txBody>
      </p:sp>
      <p:pic>
        <p:nvPicPr>
          <p:cNvPr id="5" name="Рисунок 4" descr="Подбитый Т-34, июнь 1942 года."/>
          <p:cNvPicPr/>
          <p:nvPr/>
        </p:nvPicPr>
        <p:blipFill>
          <a:blip r:embed="rId3">
            <a:extLst>
              <a:ext uri="{28A0092B-C50C-407E-A947-70E740481C1C}">
                <a14:useLocalDpi xmlns:a14="http://schemas.microsoft.com/office/drawing/2010/main" val="0"/>
              </a:ext>
            </a:extLst>
          </a:blip>
          <a:srcRect/>
          <a:stretch>
            <a:fillRect/>
          </a:stretch>
        </p:blipFill>
        <p:spPr bwMode="auto">
          <a:xfrm>
            <a:off x="1045370" y="1463845"/>
            <a:ext cx="3932237" cy="3546475"/>
          </a:xfrm>
          <a:prstGeom prst="rect">
            <a:avLst/>
          </a:prstGeom>
          <a:noFill/>
          <a:ln>
            <a:noFill/>
          </a:ln>
        </p:spPr>
      </p:pic>
    </p:spTree>
    <p:extLst>
      <p:ext uri="{BB962C8B-B14F-4D97-AF65-F5344CB8AC3E}">
        <p14:creationId xmlns:p14="http://schemas.microsoft.com/office/powerpoint/2010/main" val="329246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5649" y="0"/>
            <a:ext cx="4286250" cy="6800850"/>
          </a:xfrm>
          <a:prstGeom prst="rect">
            <a:avLst/>
          </a:prstGeom>
        </p:spPr>
      </p:pic>
      <p:sp>
        <p:nvSpPr>
          <p:cNvPr id="2" name="Заголовок 1"/>
          <p:cNvSpPr>
            <a:spLocks noGrp="1"/>
          </p:cNvSpPr>
          <p:nvPr>
            <p:ph type="title"/>
          </p:nvPr>
        </p:nvSpPr>
        <p:spPr>
          <a:xfrm>
            <a:off x="839788" y="0"/>
            <a:ext cx="10676238" cy="827903"/>
          </a:xfrm>
        </p:spPr>
        <p:txBody>
          <a:bodyPr/>
          <a:lstStyle/>
          <a:p>
            <a:r>
              <a:rPr lang="ru-RU" dirty="0" smtClean="0"/>
              <a:t>Ил-2, «Цементный бомбардировщик», «Летающий танк»</a:t>
            </a:r>
            <a:endParaRPr lang="ru-RU" dirty="0"/>
          </a:p>
        </p:txBody>
      </p:sp>
      <p:sp>
        <p:nvSpPr>
          <p:cNvPr id="3" name="Объект 2"/>
          <p:cNvSpPr>
            <a:spLocks noGrp="1"/>
          </p:cNvSpPr>
          <p:nvPr>
            <p:ph idx="1"/>
          </p:nvPr>
        </p:nvSpPr>
        <p:spPr>
          <a:xfrm>
            <a:off x="323850" y="1013255"/>
            <a:ext cx="7315199" cy="6281180"/>
          </a:xfrm>
        </p:spPr>
        <p:txBody>
          <a:bodyPr>
            <a:normAutofit/>
          </a:bodyPr>
          <a:lstStyle/>
          <a:p>
            <a:r>
              <a:rPr lang="ru-RU" sz="1600" dirty="0" smtClean="0"/>
              <a:t>Самый массовый боевой самолет в истории, каким долгое время был штурмовик «Ил-2», кажется, стал рекордсменом по количеству прозвищ. «Бетонный самолет» — так прозвали его немецкие летчики: «Ил-2» обладал плохой маневренностью, однако при этом сбить его было очень трудно. Летчики даже шутили, что «Ил-2» может лететь «на половине крыла, да на честном слове». Наземные войска вермахта, видя в нем постоянную угрозу, называли самолет «мясником» или «Железным Густавом». Сами конструкторы называли «Ил-2» просто — «летающий танк». А в Красной армии самолёт из-за необычной формы корпуса получил прозвище «горбатый</a:t>
            </a:r>
            <a:r>
              <a:rPr lang="ru-RU" sz="1600" dirty="0"/>
              <a:t>». ». Ил-2 создал немцам невероятное количество проблем. Самолет поначалу применялся как истребитель, но в этой роли показал себя не особо эффективно. Слабая маневренность пушки были </a:t>
            </a:r>
            <a:r>
              <a:rPr lang="ru-RU" sz="1600" dirty="0" smtClean="0"/>
              <a:t>заменены </a:t>
            </a:r>
            <a:r>
              <a:rPr lang="ru-RU" sz="1600" dirty="0"/>
              <a:t>на крупнокалиберные 37-миллиметровые. С таким мощным вооружениям штурмовика стали боятся практически все виды наземных войск, от пехоты до танков и бронемашин. По некоторым воспоминаниям летчиков, которые воевали на Ил-2, стрельба из орудий штурмовика приводила к тому, что самолет буквально зависал в воздухе от сильной отдачи. В случае атаки вражеских истребителей хвостовой стрелок прикрывал незащищенную часть Ил-2. Таким образом, штурмовик стал фактически летающей крепостью. Этот тезис подтверждает и тот факт, что штурмовик брал на борт несколько бомб. Все эти качества возымели большой успех, и Ильюшин-2 стал просто незаменимым самолетом в любом сражении. Он стал не только легендарным штурмовиком Великой Отечественной войны, но и побил рекорды по производству: всего за период войны было выпущено около 40 тыс. экземпляров. </a:t>
            </a:r>
          </a:p>
        </p:txBody>
      </p:sp>
      <p:pic>
        <p:nvPicPr>
          <p:cNvPr id="5" name="Рисунок 4" descr="советские самолеты времен войны"/>
          <p:cNvPicPr/>
          <p:nvPr/>
        </p:nvPicPr>
        <p:blipFill>
          <a:blip r:embed="rId3">
            <a:extLst>
              <a:ext uri="{28A0092B-C50C-407E-A947-70E740481C1C}">
                <a14:useLocalDpi xmlns:a14="http://schemas.microsoft.com/office/drawing/2010/main" val="0"/>
              </a:ext>
            </a:extLst>
          </a:blip>
          <a:srcRect/>
          <a:stretch>
            <a:fillRect/>
          </a:stretch>
        </p:blipFill>
        <p:spPr bwMode="auto">
          <a:xfrm>
            <a:off x="7844481" y="1454096"/>
            <a:ext cx="4046537" cy="2969895"/>
          </a:xfrm>
          <a:prstGeom prst="rect">
            <a:avLst/>
          </a:prstGeom>
          <a:noFill/>
          <a:ln>
            <a:noFill/>
          </a:ln>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069" y="4667250"/>
            <a:ext cx="4801931" cy="2114550"/>
          </a:xfrm>
          <a:prstGeom prst="rect">
            <a:avLst/>
          </a:prstGeom>
        </p:spPr>
      </p:pic>
    </p:spTree>
    <p:extLst>
      <p:ext uri="{BB962C8B-B14F-4D97-AF65-F5344CB8AC3E}">
        <p14:creationId xmlns:p14="http://schemas.microsoft.com/office/powerpoint/2010/main" val="409057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07453" y="1238250"/>
            <a:ext cx="4853994" cy="6858000"/>
          </a:xfrm>
          <a:prstGeom prst="rect">
            <a:avLst/>
          </a:prstGeom>
        </p:spPr>
      </p:pic>
      <p:sp>
        <p:nvSpPr>
          <p:cNvPr id="2" name="Заголовок 1"/>
          <p:cNvSpPr>
            <a:spLocks noGrp="1"/>
          </p:cNvSpPr>
          <p:nvPr>
            <p:ph type="title"/>
          </p:nvPr>
        </p:nvSpPr>
        <p:spPr>
          <a:xfrm>
            <a:off x="398552" y="457200"/>
            <a:ext cx="4373473" cy="1048801"/>
          </a:xfrm>
        </p:spPr>
        <p:txBody>
          <a:bodyPr/>
          <a:lstStyle/>
          <a:p>
            <a:r>
              <a:rPr lang="ru-RU" dirty="0" smtClean="0"/>
              <a:t>Миг-3. истребительная авиация</a:t>
            </a:r>
            <a:endParaRPr lang="ru-RU" dirty="0"/>
          </a:p>
        </p:txBody>
      </p:sp>
      <p:sp>
        <p:nvSpPr>
          <p:cNvPr id="3" name="Объект 2"/>
          <p:cNvSpPr>
            <a:spLocks noGrp="1"/>
          </p:cNvSpPr>
          <p:nvPr>
            <p:ph idx="1"/>
          </p:nvPr>
        </p:nvSpPr>
        <p:spPr>
          <a:xfrm>
            <a:off x="4521289" y="1295400"/>
            <a:ext cx="7156071" cy="5144037"/>
          </a:xfrm>
        </p:spPr>
        <p:txBody>
          <a:bodyPr>
            <a:noAutofit/>
          </a:bodyPr>
          <a:lstStyle/>
          <a:p>
            <a:r>
              <a:rPr lang="ru-RU" sz="1600" dirty="0" smtClean="0"/>
              <a:t>Справедливо исследователи авиации Второй мировой считают этот период золотым веком истребителей. В то время не было никаких радаров, компьютерной техники, </a:t>
            </a:r>
            <a:r>
              <a:rPr lang="ru-RU" sz="1600" dirty="0" err="1" smtClean="0"/>
              <a:t>тепловизоров</a:t>
            </a:r>
            <a:r>
              <a:rPr lang="ru-RU" sz="1600" dirty="0" smtClean="0"/>
              <a:t> и </a:t>
            </a:r>
            <a:r>
              <a:rPr lang="ru-RU" sz="1600" dirty="0" err="1" smtClean="0"/>
              <a:t>самонаводящих</a:t>
            </a:r>
            <a:r>
              <a:rPr lang="ru-RU" sz="1600" dirty="0" smtClean="0"/>
              <a:t> ракет. Играли роль только опыт, личное мастерство пилота и, конечно, везение.</a:t>
            </a:r>
          </a:p>
          <a:p>
            <a:r>
              <a:rPr lang="ru-RU" sz="1600" dirty="0" smtClean="0"/>
              <a:t> В 30-х годах СССР занял качественную планку в производстве истребителей. Но лишь после долгой модернизации </a:t>
            </a:r>
            <a:r>
              <a:rPr lang="ru-RU" sz="1600" dirty="0"/>
              <a:t>с</a:t>
            </a:r>
            <a:r>
              <a:rPr lang="ru-RU" sz="1600" dirty="0" smtClean="0"/>
              <a:t>оветские самолеты Великой Отечественной войны  дали достойный отпор врагу в небе. </a:t>
            </a:r>
          </a:p>
          <a:p>
            <a:r>
              <a:rPr lang="ru-RU" sz="1600" dirty="0" smtClean="0"/>
              <a:t>Начали создаваться принципиально иные, технологически мощные истребители: МиГ-3 и Як-9. </a:t>
            </a:r>
            <a:r>
              <a:rPr lang="ru-RU" sz="1600" dirty="0"/>
              <a:t>И</a:t>
            </a:r>
            <a:r>
              <a:rPr lang="ru-RU" sz="1600" dirty="0" smtClean="0"/>
              <a:t>менно МиГ-3 суждено было стать грозой советской военной авиации, достойным противником немецким коршунам. Самолет мог разогнать скорость до 600 км/ч (не все советские самолеты Великой Отечественной могли позволить себе такую скорость). МиГ-3 свободно подымался на высоту 12 километров, что было нереальным для предыдущих моделей. Именно этот факт определил боевое назначение самолета. Он зарекомендовал себя как высотный истребитель и действовал в системе ПВО. Уже после войны многие советские самолеты были разработаны на базе МиГа. Но на фоне позитивных сторон МиГ-3 имел и недостатки. Так, на высоте более 5 километров самолет терял скорость и уступал противнику. Поэтому разработчики начали заменять его на этой нише истребителем Як-9. </a:t>
            </a:r>
          </a:p>
          <a:p>
            <a:endParaRPr lang="ru-RU" sz="1600" dirty="0"/>
          </a:p>
        </p:txBody>
      </p:sp>
      <p:sp>
        <p:nvSpPr>
          <p:cNvPr id="4" name="Текст 3"/>
          <p:cNvSpPr>
            <a:spLocks noGrp="1"/>
          </p:cNvSpPr>
          <p:nvPr>
            <p:ph type="body" sz="half" idx="2"/>
          </p:nvPr>
        </p:nvSpPr>
        <p:spPr/>
        <p:txBody>
          <a:bodyPr/>
          <a:lstStyle/>
          <a:p>
            <a:endParaRPr lang="ru-RU" dirty="0"/>
          </a:p>
        </p:txBody>
      </p:sp>
      <p:pic>
        <p:nvPicPr>
          <p:cNvPr id="5" name="Рисунок 4" descr="советские самолеты времен великой отечественной войны"/>
          <p:cNvPicPr/>
          <p:nvPr/>
        </p:nvPicPr>
        <p:blipFill>
          <a:blip r:embed="rId3">
            <a:extLst>
              <a:ext uri="{28A0092B-C50C-407E-A947-70E740481C1C}">
                <a14:useLocalDpi xmlns:a14="http://schemas.microsoft.com/office/drawing/2010/main" val="0"/>
              </a:ext>
            </a:extLst>
          </a:blip>
          <a:srcRect/>
          <a:stretch>
            <a:fillRect/>
          </a:stretch>
        </p:blipFill>
        <p:spPr bwMode="auto">
          <a:xfrm>
            <a:off x="398552" y="2057400"/>
            <a:ext cx="3932237" cy="4362987"/>
          </a:xfrm>
          <a:prstGeom prst="rect">
            <a:avLst/>
          </a:prstGeom>
          <a:noFill/>
          <a:ln>
            <a:noFill/>
          </a:ln>
        </p:spPr>
      </p:pic>
    </p:spTree>
    <p:extLst>
      <p:ext uri="{BB962C8B-B14F-4D97-AF65-F5344CB8AC3E}">
        <p14:creationId xmlns:p14="http://schemas.microsoft.com/office/powerpoint/2010/main" val="394957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802807">
            <a:off x="297625" y="-237186"/>
            <a:ext cx="2062210" cy="2256864"/>
          </a:xfrm>
          <a:prstGeom prst="rect">
            <a:avLst/>
          </a:prstGeom>
        </p:spPr>
      </p:pic>
      <p:sp>
        <p:nvSpPr>
          <p:cNvPr id="2" name="Заголовок 1"/>
          <p:cNvSpPr>
            <a:spLocks noGrp="1"/>
          </p:cNvSpPr>
          <p:nvPr>
            <p:ph type="title"/>
          </p:nvPr>
        </p:nvSpPr>
        <p:spPr>
          <a:xfrm>
            <a:off x="1524000" y="0"/>
            <a:ext cx="5032369" cy="1512887"/>
          </a:xfrm>
        </p:spPr>
        <p:txBody>
          <a:bodyPr/>
          <a:lstStyle/>
          <a:p>
            <a:r>
              <a:rPr lang="ru-RU" dirty="0" smtClean="0"/>
              <a:t>               Главная </a:t>
            </a:r>
            <a:br>
              <a:rPr lang="ru-RU" dirty="0" smtClean="0"/>
            </a:br>
            <a:r>
              <a:rPr lang="ru-RU" dirty="0" smtClean="0"/>
              <a:t>    «женщина»</a:t>
            </a:r>
            <a:br>
              <a:rPr lang="ru-RU" dirty="0" smtClean="0"/>
            </a:br>
            <a:r>
              <a:rPr lang="ru-RU" dirty="0" smtClean="0"/>
              <a:t> на фронте.</a:t>
            </a:r>
            <a:endParaRPr lang="ru-RU" dirty="0"/>
          </a:p>
        </p:txBody>
      </p:sp>
      <p:sp>
        <p:nvSpPr>
          <p:cNvPr id="3" name="Объект 2"/>
          <p:cNvSpPr>
            <a:spLocks noGrp="1"/>
          </p:cNvSpPr>
          <p:nvPr>
            <p:ph idx="1"/>
          </p:nvPr>
        </p:nvSpPr>
        <p:spPr>
          <a:xfrm>
            <a:off x="4972050" y="762000"/>
            <a:ext cx="6383338" cy="5099051"/>
          </a:xfrm>
        </p:spPr>
        <p:txBody>
          <a:bodyPr>
            <a:noAutofit/>
          </a:bodyPr>
          <a:lstStyle/>
          <a:p>
            <a:r>
              <a:rPr lang="ru-RU" sz="1600" dirty="0" smtClean="0"/>
              <a:t>Гаубицу М-30 фронтовики прозвали «Матушкой», реактивные снаряды поначалу называли «Раисой Сергеевной» (от сокращения РС), но больше всего любили, конечно, «Катюшу», систему полевой реактивной артиллерии БМ-13. Одни из первых залпов «Катюш» обрушились на Базарную площадь города Рудня. БМ-13 во время выстрелов издавала своеобразный звук, в котором солдаты услышали популярную перед войной песню Матвея </a:t>
            </a:r>
            <a:r>
              <a:rPr lang="ru-RU" sz="1600" dirty="0" err="1" smtClean="0"/>
              <a:t>Блантера</a:t>
            </a:r>
            <a:r>
              <a:rPr lang="ru-RU" sz="1600" dirty="0" smtClean="0"/>
              <a:t> «Катюша». Меткое прозвище, данное орудию сержантом Андреем Сапроновым, за пару дней облетело всю армию, а потом стало достоянием советского народа. Приказ о запуске производства «Катюш» был подписан за несколько часов до начала немецкого вторжения. Меньше чем через месяц советские войска нанесли удар: летом 41-го года немцам пришлось познакомиться не только с новым танком Т-34, но и с неизвестной до сих пор «Катюшей». Начальник немецкого Генерального штаба </a:t>
            </a:r>
            <a:r>
              <a:rPr lang="ru-RU" sz="1600" dirty="0" err="1" smtClean="0"/>
              <a:t>Гальдер</a:t>
            </a:r>
            <a:r>
              <a:rPr lang="ru-RU" sz="1600" dirty="0" smtClean="0"/>
              <a:t> записал в своем дневнике: «14 июля под Оршей русские применили неизвестное до этого времени оружие. Огненный шквал снарядов сжег железнодорожную станцию Орша, все эшелоны с личным составом и боевой техникой приехавших военных частей. Плавился металл, горела земля». </a:t>
            </a:r>
          </a:p>
          <a:p>
            <a:r>
              <a:rPr lang="ru-RU" sz="1600" dirty="0" smtClean="0"/>
              <a:t>Операция, в которой обширнее всего использовались системы залпового огня, — штурм Берлина. Тогда «сталинские органы», как их прозвали немцы, выпустили более 10 тысяч снарядов и уничтожили 120 зданий, где сопротивление войск противника было особо ожесточенным.</a:t>
            </a:r>
            <a:endParaRPr lang="ru-RU" sz="1600" dirty="0"/>
          </a:p>
        </p:txBody>
      </p:sp>
      <p:sp>
        <p:nvSpPr>
          <p:cNvPr id="4" name="Текст 3"/>
          <p:cNvSpPr>
            <a:spLocks noGrp="1"/>
          </p:cNvSpPr>
          <p:nvPr>
            <p:ph type="body" sz="half" idx="2"/>
          </p:nvPr>
        </p:nvSpPr>
        <p:spPr/>
        <p:txBody>
          <a:bodyPr/>
          <a:lstStyle/>
          <a:p>
            <a:endParaRPr lang="ru-RU" dirty="0"/>
          </a:p>
        </p:txBody>
      </p:sp>
      <p:pic>
        <p:nvPicPr>
          <p:cNvPr id="5" name="Рисунок 4" descr="Монумент Катюше."/>
          <p:cNvPicPr/>
          <p:nvPr/>
        </p:nvPicPr>
        <p:blipFill>
          <a:blip r:embed="rId3">
            <a:extLst>
              <a:ext uri="{28A0092B-C50C-407E-A947-70E740481C1C}">
                <a14:useLocalDpi xmlns:a14="http://schemas.microsoft.com/office/drawing/2010/main" val="0"/>
              </a:ext>
            </a:extLst>
          </a:blip>
          <a:srcRect/>
          <a:stretch>
            <a:fillRect/>
          </a:stretch>
        </p:blipFill>
        <p:spPr bwMode="auto">
          <a:xfrm>
            <a:off x="419893" y="1998934"/>
            <a:ext cx="4352132" cy="4414567"/>
          </a:xfrm>
          <a:prstGeom prst="rect">
            <a:avLst/>
          </a:prstGeom>
          <a:noFill/>
          <a:ln>
            <a:no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0"/>
            <a:ext cx="4286250" cy="6858000"/>
          </a:xfrm>
          <a:prstGeom prst="rect">
            <a:avLst/>
          </a:prstGeom>
        </p:spPr>
      </p:pic>
    </p:spTree>
    <p:extLst>
      <p:ext uri="{BB962C8B-B14F-4D97-AF65-F5344CB8AC3E}">
        <p14:creationId xmlns:p14="http://schemas.microsoft.com/office/powerpoint/2010/main" val="5849939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1159</Words>
  <Application>Microsoft Office PowerPoint</Application>
  <PresentationFormat>Широкоэкранный</PresentationFormat>
  <Paragraphs>19</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Тема Office</vt:lpstr>
      <vt:lpstr>Оружие победы</vt:lpstr>
      <vt:lpstr>Стрелковое оружие</vt:lpstr>
      <vt:lpstr>Танк изменивший ход войны. Т-34.</vt:lpstr>
      <vt:lpstr>Ил-2, «Цементный бомбардировщик», «Летающий танк»</vt:lpstr>
      <vt:lpstr>Миг-3. истребительная авиация</vt:lpstr>
      <vt:lpstr>               Главная      «женщина»  на фронте.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18</cp:revision>
  <dcterms:created xsi:type="dcterms:W3CDTF">2020-04-14T05:19:40Z</dcterms:created>
  <dcterms:modified xsi:type="dcterms:W3CDTF">2020-04-15T04:12:12Z</dcterms:modified>
</cp:coreProperties>
</file>