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44"/>
  </p:notesMasterIdLst>
  <p:sldIdLst>
    <p:sldId id="326" r:id="rId2"/>
    <p:sldId id="256" r:id="rId3"/>
    <p:sldId id="294" r:id="rId4"/>
    <p:sldId id="284" r:id="rId5"/>
    <p:sldId id="283" r:id="rId6"/>
    <p:sldId id="290" r:id="rId7"/>
    <p:sldId id="291" r:id="rId8"/>
    <p:sldId id="292" r:id="rId9"/>
    <p:sldId id="293" r:id="rId10"/>
    <p:sldId id="282" r:id="rId11"/>
    <p:sldId id="295" r:id="rId12"/>
    <p:sldId id="259" r:id="rId13"/>
    <p:sldId id="285" r:id="rId14"/>
    <p:sldId id="261" r:id="rId15"/>
    <p:sldId id="262" r:id="rId16"/>
    <p:sldId id="263" r:id="rId17"/>
    <p:sldId id="296" r:id="rId18"/>
    <p:sldId id="317" r:id="rId19"/>
    <p:sldId id="297" r:id="rId20"/>
    <p:sldId id="298" r:id="rId21"/>
    <p:sldId id="299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276" r:id="rId39"/>
    <p:sldId id="281" r:id="rId40"/>
    <p:sldId id="271" r:id="rId41"/>
    <p:sldId id="288" r:id="rId42"/>
    <p:sldId id="325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734" autoAdjust="0"/>
  </p:normalViewPr>
  <p:slideViewPr>
    <p:cSldViewPr>
      <p:cViewPr varScale="1">
        <p:scale>
          <a:sx n="78" d="100"/>
          <a:sy n="78" d="100"/>
        </p:scale>
        <p:origin x="-7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CA3FD4-FA06-4B25-9177-2BDB24546A7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6D137E-3691-4970-BC06-6C6588B47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BB0311-B22D-45CB-9D8D-51C1F0BF5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D9F7-E8D4-44D7-B84C-9B313A4DB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24D9-1787-402A-A0D0-9AD966CA1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19CA-5A10-47FB-ACEB-8F8EBB658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12B4-D3A3-4852-9C0B-CE5B49F45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EF6-D912-4FC3-A028-7CCCF9BAC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305508-75ED-45C5-B9F2-4AA896F2B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B646-F2E3-49B5-9181-F515E8A5D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FD82-C6BE-4479-82C7-B4386D65A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D310-1E7C-40BE-B857-A6D3E18B0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8D34-3507-4BA4-A083-61FA4A093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ADB2B7-5C74-4680-9AA0-0ADDFD574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0" r:id="rId2"/>
    <p:sldLayoutId id="2147483939" r:id="rId3"/>
    <p:sldLayoutId id="2147483938" r:id="rId4"/>
    <p:sldLayoutId id="2147483942" r:id="rId5"/>
    <p:sldLayoutId id="2147483943" r:id="rId6"/>
    <p:sldLayoutId id="2147483937" r:id="rId7"/>
    <p:sldLayoutId id="2147483936" r:id="rId8"/>
    <p:sldLayoutId id="2147483935" r:id="rId9"/>
    <p:sldLayoutId id="2147483934" r:id="rId10"/>
    <p:sldLayoutId id="2147483933" r:id="rId11"/>
  </p:sldLayoutIdLst>
  <p:transition spd="slow">
    <p:dissolve/>
    <p:sndAc>
      <p:stSnd>
        <p:snd r:embed="rId13" name="chimes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FEB80A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FEB80A"/>
        </a:buClr>
        <a:buFont typeface="Georgia" pitchFamily="18" charset="0"/>
        <a:buChar char="▫"/>
        <a:defRPr sz="2000" kern="1200">
          <a:solidFill>
            <a:srgbClr val="FEB80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ds03.infourok.ru/uploads/ex/1329/0002e5d0-1a468b16/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42938"/>
            <a:ext cx="7786687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http://justclickit.ru/flash/girl/girl%20(2297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643063"/>
            <a:ext cx="990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ttp://mila.kcbux.ru/babo/image/anime/babo-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2143125"/>
            <a:ext cx="781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8" descr="https://apf.mail.ru/cgi-bin/readmsg/20171114_154713.jpg?id=15110741870000000962%3B0%3B1&amp;x-email=elena.kurbatova.68%40mail.ru&amp;exif=1&amp;bs=2399&amp;bl=960643&amp;ct=image%2Fjpeg&amp;cn=20171114_15471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1" name="AutoShape 10" descr="https://apf.mail.ru/cgi-bin/readmsg/20171114_154716.jpg?id=15110741760000000115%3B0%3B1&amp;x-email=elena.kurbatova.68%40mail.ru&amp;exif=1&amp;bs=2399&amp;bl=985859&amp;ct=image%2Fjpeg&amp;cn=20171114_154716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4342" name="Picture 12" descr="http://mdou214kemerovo.ucoz.ru/animachki/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1857375"/>
            <a:ext cx="61436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472487" cy="1709737"/>
          </a:xfrm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Как подчёркивал Л.С. Выготский , игра является ведущей, а не преобладающей формой в жизни ребёнка.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1400" smtClean="0"/>
              <a:t>	Федеральный государственный образовательный стандарт дошкольного образования включает образовательную область: социально-коммуникативное развитие.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400" smtClean="0"/>
              <a:t>	Основная задача психолого-педагогической работы в данной области – развитие игровой деятельности.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400" smtClean="0"/>
              <a:t>	Среди многообразия развивающих игр, знакомых нам по педагогической дидактике, появилась совершенно новая, творческая и добрая группа игр </a:t>
            </a:r>
            <a:r>
              <a:rPr lang="ru-RU" altLang="ru-RU" sz="1400" b="1" smtClean="0"/>
              <a:t>– развивающие игры Воскобовича.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1400" smtClean="0"/>
              <a:t>	Принципы, заложенные в основу данных игр, - интерес, познание, творчество – становятся максимально – действенными, так как обращаются непосредственно к ребёнку языком сказки, забавного персонажа или приглашением к приключениям. Развивающие игры Воскобовича – это обучающее развитие ребёнка в «Сказочном лабиринте игры»- это форма взаимодействия взрослого и детей через игры и сказки. В сюжеты сказок вплетается система вопросов, задач, заданий, упражнений. Взрослый читает сказку, ребёнок её слушает и по ходу сюжета отвечает на вопросы, решает задачи, выполняет задания. В результате развиваются психические процессы внимания,  памяти, воображения, мышления, речи.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42875" y="500063"/>
            <a:ext cx="885825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Уровень развития интеллектуально-творческих способностей детей и темп их развития могут существенно различаться у разных детей. Это требует предельно </a:t>
            </a:r>
            <a:r>
              <a:rPr lang="ru-RU" sz="2000" b="1" i="1" u="sng">
                <a:latin typeface="Times New Roman" pitchFamily="18" charset="0"/>
                <a:cs typeface="Times New Roman" pitchFamily="18" charset="0"/>
              </a:rPr>
              <a:t>индивидуализированного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подхода: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-игровые методы (ролевые и имитационные игры);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релаксационные методы;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-интеллектуальные игры (на развитие познавательной активности (ТРИЗ), на развитие логического мышления,социального интеллекта, креативности);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-разнообразные психогимнастические упражнения;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-арт – терапевтические техники, приемы и методы, методы сказкотерапии, песочной терапии, музыкотерапии направленные на творческое самовыражение личности;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-игры, направленные на формирование механизмов самоорганизации, самоконтроля и самореализации;</a:t>
            </a:r>
          </a:p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рефлексия.</a:t>
            </a:r>
          </a:p>
          <a:p>
            <a:pPr algn="just"/>
            <a:endParaRPr lang="ru-RU" b="1"/>
          </a:p>
          <a:p>
            <a:pPr algn="just"/>
            <a:endParaRPr lang="ru-RU" b="1"/>
          </a:p>
          <a:p>
            <a:pPr algn="just"/>
            <a:r>
              <a:rPr lang="ru-RU"/>
              <a:t> </a:t>
            </a:r>
            <a:endParaRPr lang="ru-RU" b="1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7715250" cy="1785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3100" b="1" dirty="0" smtClean="0"/>
              <a:t>Реализация игровой технологии интеллектуально – творческого развития детей «Сказочные лабиринты игры»</a:t>
            </a:r>
            <a:br>
              <a:rPr lang="ru-RU" altLang="ru-RU" sz="3100" b="1" dirty="0" smtClean="0"/>
            </a:br>
            <a:r>
              <a:rPr lang="ru-RU" altLang="ru-RU" sz="3100" b="1" dirty="0" smtClean="0"/>
              <a:t> </a:t>
            </a:r>
            <a:endParaRPr lang="ru-RU" altLang="ru-RU" sz="31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2450" indent="-552450">
              <a:lnSpc>
                <a:spcPct val="60000"/>
              </a:lnSpc>
              <a:buFont typeface="Georgia" pitchFamily="18" charset="0"/>
              <a:buNone/>
            </a:pPr>
            <a:r>
              <a:rPr lang="ru-RU" altLang="ru-RU" sz="3100" smtClean="0"/>
              <a:t> </a:t>
            </a:r>
            <a:r>
              <a:rPr lang="ru-RU" altLang="ru-RU" sz="1600" smtClean="0"/>
              <a:t>Задачи:</a:t>
            </a:r>
          </a:p>
          <a:p>
            <a:pPr marL="933450" lvl="1" indent="-476250">
              <a:lnSpc>
                <a:spcPct val="60000"/>
              </a:lnSpc>
            </a:pPr>
            <a:r>
              <a:rPr lang="ru-RU" altLang="ru-RU" sz="1600" smtClean="0">
                <a:solidFill>
                  <a:schemeClr val="tx1"/>
                </a:solidFill>
              </a:rPr>
              <a:t> 1. </a:t>
            </a:r>
            <a:r>
              <a:rPr lang="ru-RU" altLang="ru-RU" sz="1800" smtClean="0">
                <a:solidFill>
                  <a:schemeClr val="tx1"/>
                </a:solidFill>
              </a:rPr>
              <a:t>Изучить методическую литературу по данной теме;</a:t>
            </a:r>
          </a:p>
          <a:p>
            <a:pPr marL="933450" lvl="1" indent="-476250">
              <a:lnSpc>
                <a:spcPct val="60000"/>
              </a:lnSpc>
            </a:pPr>
            <a:r>
              <a:rPr lang="ru-RU" altLang="ru-RU" sz="1800" smtClean="0">
                <a:solidFill>
                  <a:schemeClr val="tx1"/>
                </a:solidFill>
              </a:rPr>
              <a:t>2. Создать предметно- развивающую среду;</a:t>
            </a:r>
          </a:p>
          <a:p>
            <a:pPr marL="933450" lvl="1" indent="-476250">
              <a:lnSpc>
                <a:spcPct val="60000"/>
              </a:lnSpc>
            </a:pPr>
            <a:r>
              <a:rPr lang="ru-RU" altLang="ru-RU" sz="1800" smtClean="0">
                <a:solidFill>
                  <a:schemeClr val="tx1"/>
                </a:solidFill>
              </a:rPr>
              <a:t>3. Разработать перспективное планирование по всем возрастным группам;</a:t>
            </a:r>
          </a:p>
          <a:p>
            <a:pPr marL="933450" lvl="1" indent="-476250">
              <a:lnSpc>
                <a:spcPct val="60000"/>
              </a:lnSpc>
            </a:pPr>
            <a:r>
              <a:rPr lang="ru-RU" altLang="ru-RU" sz="1800" smtClean="0">
                <a:solidFill>
                  <a:schemeClr val="tx1"/>
                </a:solidFill>
              </a:rPr>
              <a:t>4. Провести с детьми диагностическую работу по данному направлению;</a:t>
            </a:r>
          </a:p>
          <a:p>
            <a:pPr marL="933450" lvl="1" indent="-476250">
              <a:lnSpc>
                <a:spcPct val="60000"/>
              </a:lnSpc>
            </a:pPr>
            <a:r>
              <a:rPr lang="ru-RU" altLang="ru-RU" sz="1800" smtClean="0">
                <a:solidFill>
                  <a:schemeClr val="tx1"/>
                </a:solidFill>
              </a:rPr>
              <a:t>5. Разработать систему взаимодействия с родителями по развивающим играм Воскобовича.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329612" cy="1709737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Концептуальные положения к инновации интеллекта детей дошкольного возраста :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800" u="sng" smtClean="0">
                <a:latin typeface="Times New Roman" pitchFamily="18" charset="0"/>
                <a:cs typeface="Times New Roman" pitchFamily="18" charset="0"/>
              </a:rPr>
              <a:t>Эффективное развитие интеллекта детей дошкольного возраста.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Технология «Сказочные лабиринты игры»- это модель развивающего обучения детей дошкольного возраста с поэтапным использованием и постепенным усложнением образовательного материала. Это позволяет поддерживать детскую деятельность в зоне оптимальной трудности. Интеллектуальные разноплановые задачи, вопросы, упражнения направлены на использование различных видов мышления: наглядно-действенного, наглядно-образного, словесно-логического.</a:t>
            </a:r>
          </a:p>
          <a:p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800" u="sng" smtClean="0">
                <a:latin typeface="Times New Roman" pitchFamily="18" charset="0"/>
                <a:cs typeface="Times New Roman" pitchFamily="18" charset="0"/>
              </a:rPr>
              <a:t>Раннее развитие творческих способностей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. В процессе игр дети проявляют инициативу, сохраняют личную независимость суждений и действий. Дети с высоким уровнем интеллекта и креативности уверены в своих способностях, имеют адекватный уровень самооценки, обладают внутренней свободой и высоким самоконтролем.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71500"/>
            <a:ext cx="8401050" cy="1638300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Особенности развивающих игр Воскобовича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Широкий возрастной диапазон участников;</a:t>
            </a:r>
          </a:p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Многофункциональность;</a:t>
            </a:r>
          </a:p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Вариативность игровых заданий и упражнений;</a:t>
            </a:r>
          </a:p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Творческий потенциал;</a:t>
            </a:r>
          </a:p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Сказочная «огранка»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686800" cy="1995487"/>
          </a:xfrm>
        </p:spPr>
        <p:txBody>
          <a:bodyPr/>
          <a:lstStyle/>
          <a:p>
            <a:r>
              <a:rPr lang="ru-RU" altLang="ru-RU" sz="6000" smtClean="0">
                <a:latin typeface="Times New Roman" pitchFamily="18" charset="0"/>
                <a:cs typeface="Times New Roman" pitchFamily="18" charset="0"/>
              </a:rPr>
              <a:t>Задачи технологии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363663" y="1773238"/>
            <a:ext cx="731361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1. Развитие у ребёнка познавательного интереса, желания и потребности узнать новое.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2. Развитие наблюдательности, исследовательского подхода к явлениям и объектам окружающей действительности.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3. Развитие воображения, креативности мышления (умения гибко, оригинально мыслить, видеть обыкновенный объект под новым углом зрения).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4. Гармоничное, сбалансированное развитие у детей эмоционально – образного и логического начал.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5. Формирование базисных представлений (об окружающем мире, математических), речевых умений.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6. Построение педагогического процесса, способствующего интеллектуально – творческому развитию детей в игре.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71500"/>
            <a:ext cx="8329612" cy="1638300"/>
          </a:xfrm>
        </p:spPr>
        <p:txBody>
          <a:bodyPr/>
          <a:lstStyle/>
          <a:p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Решение образовательных задач в играх Воскобовича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1. Игры, направленные на логико-математическое развитие.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Целью этих игр является развитие мыслительных операций, с игровыми действиями – манипулирование цифрами, геометрическими фигурами, свойствами предметов.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2. Игры с буквами, звуками, слогами и словами.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В этих играх ребёнок решает логические задачи с буквами, путешествуя по лабиринтам, составляет слоги и слова, занимается словотворчеством. В результате, процесс сложного обучения чтению превращается в занимательную игру.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3. Универсальные игровые обучающие средства.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Они могут быть материалом для игр детей и дидактическими пособиями на различных занятиях. Игровые обучающие средства создают комфортные условия для работы педагога и доставляют удовольствие детям.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500" smtClean="0"/>
              <a:t>	 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500063"/>
            <a:ext cx="7643813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ru-RU" b="1" dirty="0"/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/>
              <a:t>В программе, предлагаемой Вашему вниманию,  можно выделить несколько блоков, в которые входят игры, упражнения, задания направленные на развитие интеллектуально-творческого потенциала личности ребенка.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/>
              <a:t>       Задания каждого блока подобраны таким образом, что позволяют одновременно решать как психодиагностические задачи, так и задачи развития интеллектуально-творческих характеристик ребенка.</a:t>
            </a:r>
            <a:endParaRPr lang="ru-RU" dirty="0"/>
          </a:p>
          <a:p>
            <a:pPr algn="ctr">
              <a:buFont typeface="Wingdings" pitchFamily="2" charset="2"/>
              <a:buNone/>
              <a:defRPr/>
            </a:pPr>
            <a:endParaRPr lang="ru-RU" dirty="0"/>
          </a:p>
          <a:p>
            <a:pPr>
              <a:buFont typeface="Wingdings" pitchFamily="2" charset="2"/>
              <a:buNone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None/>
              <a:defRPr/>
            </a:pPr>
            <a:endParaRPr lang="ru-RU" b="1" dirty="0"/>
          </a:p>
          <a:p>
            <a:pPr algn="just">
              <a:buFont typeface="Wingdings" pitchFamily="2" charset="2"/>
              <a:buNone/>
              <a:defRPr/>
            </a:pPr>
            <a:endParaRPr lang="ru-RU" b="1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785813"/>
            <a:ext cx="8143875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блок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способствующие развитию конвергентного мышления.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Данный вид мышления активизируется в задачах, имеющих единственный верный ответ, причем этот ответ, как правило, может быть логически выведен из самих условий. Их решение достигается путем использования определенных правил, алгоритмов и схем.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401050" cy="1566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Невербальные конвергентные задачи.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472487" cy="5073650"/>
          </a:xfrm>
        </p:spPr>
        <p:txBody>
          <a:bodyPr/>
          <a:lstStyle/>
          <a:p>
            <a:r>
              <a:rPr lang="ru-RU" b="1" i="1" smtClean="0"/>
              <a:t>Задание. «Дорисуй недостающую фигуру»</a:t>
            </a:r>
          </a:p>
          <a:p>
            <a:endParaRPr lang="ru-RU" smtClean="0"/>
          </a:p>
        </p:txBody>
      </p:sp>
      <p:pic>
        <p:nvPicPr>
          <p:cNvPr id="32771" name="Рисунок 64"/>
          <p:cNvPicPr>
            <a:picLocks noChangeAspect="1" noChangeArrowheads="1"/>
          </p:cNvPicPr>
          <p:nvPr/>
        </p:nvPicPr>
        <p:blipFill>
          <a:blip r:embed="rId3"/>
          <a:srcRect l="-102" t="46191" r="22012" b="21158"/>
          <a:stretch>
            <a:fillRect/>
          </a:stretch>
        </p:blipFill>
        <p:spPr bwMode="auto">
          <a:xfrm>
            <a:off x="2428875" y="2286000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214313"/>
            <a:ext cx="8467725" cy="3714750"/>
          </a:xfrm>
        </p:spPr>
        <p:txBody>
          <a:bodyPr/>
          <a:lstStyle/>
          <a:p>
            <a:r>
              <a:rPr lang="ru-RU" sz="2800" smtClean="0"/>
              <a:t>Эффективное развитие интеллектуальных способностей детей дошкольного возраста - одна из актуальных проблем современности. Дошкольники с развитым интеллектом быстрее запоминают материал, более уверены в своих силах, легче адаптируются в новой обстановке, лучше подготовлены к школе. </a:t>
            </a:r>
            <a:br>
              <a:rPr lang="ru-RU" sz="2800" smtClean="0"/>
            </a:br>
            <a:endParaRPr lang="ru-RU" altLang="ru-RU" sz="2800" b="1" u="sng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4005263"/>
            <a:ext cx="6400800" cy="1582737"/>
          </a:xfrm>
        </p:spPr>
        <p:txBody>
          <a:bodyPr/>
          <a:lstStyle/>
          <a:p>
            <a:pPr marL="63500" algn="ctr">
              <a:lnSpc>
                <a:spcPct val="90000"/>
              </a:lnSpc>
            </a:pPr>
            <a:endParaRPr lang="ru-RU" altLang="ru-RU" smtClean="0"/>
          </a:p>
          <a:p>
            <a:pPr marL="63500" algn="ctr">
              <a:lnSpc>
                <a:spcPct val="90000"/>
              </a:lnSpc>
            </a:pPr>
            <a:r>
              <a:rPr lang="ru-RU" altLang="ru-RU" smtClean="0"/>
              <a:t> </a:t>
            </a:r>
            <a:r>
              <a:rPr lang="ru-RU" altLang="ru-RU" smtClean="0">
                <a:latin typeface="Arial" charset="0"/>
              </a:rPr>
              <a:t>Педагог-психолог МАДОУ ЦРР-Д/с № 167 города Тюмени</a:t>
            </a:r>
          </a:p>
          <a:p>
            <a:pPr marL="63500" algn="ctr">
              <a:lnSpc>
                <a:spcPct val="90000"/>
              </a:lnSpc>
            </a:pPr>
            <a:r>
              <a:rPr lang="ru-RU" altLang="ru-RU" smtClean="0">
                <a:latin typeface="Arial" charset="0"/>
              </a:rPr>
              <a:t>Варламова Наталья Борисовна</a:t>
            </a:r>
            <a:endParaRPr lang="ru-RU" altLang="ru-RU" i="1" smtClean="0">
              <a:latin typeface="Arial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4400" b="1" i="1" dirty="0" smtClean="0">
                <a:cs typeface="Times New Roman" pitchFamily="18" charset="0"/>
              </a:rPr>
              <a:t>«Сложи квадрат» -</a:t>
            </a:r>
            <a:r>
              <a:rPr lang="ru-RU" b="1" i="1" dirty="0" smtClean="0">
                <a:cs typeface="Times New Roman" pitchFamily="18" charset="0"/>
              </a:rPr>
              <a:t> </a:t>
            </a:r>
            <a:r>
              <a:rPr lang="ru-RU" b="1" dirty="0" smtClean="0">
                <a:latin typeface="Arial" charset="0"/>
              </a:rPr>
              <a:t/>
            </a:r>
            <a:br>
              <a:rPr lang="ru-RU" b="1" dirty="0" smtClean="0">
                <a:latin typeface="Arial" charset="0"/>
              </a:rPr>
            </a:br>
            <a:r>
              <a:rPr lang="ru-RU" b="1" dirty="0" smtClean="0">
                <a:cs typeface="Times New Roman" pitchFamily="18" charset="0"/>
              </a:rPr>
              <a:t>игры по методике Никитина Б.П.</a:t>
            </a:r>
            <a:r>
              <a:rPr lang="ru-RU" b="1" dirty="0" smtClean="0">
                <a:latin typeface="Arial" charset="0"/>
              </a:rPr>
              <a:t/>
            </a:r>
            <a:br>
              <a:rPr lang="ru-RU" b="1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337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2357438"/>
            <a:ext cx="5548312" cy="3884612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401050" cy="1566862"/>
          </a:xfrm>
        </p:spPr>
        <p:txBody>
          <a:bodyPr/>
          <a:lstStyle/>
          <a:p>
            <a:r>
              <a:rPr lang="ru-RU" smtClean="0"/>
              <a:t>Вербальные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«Найди пару»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b="1" dirty="0" smtClean="0"/>
              <a:t>Школа - обучение, больница - … лечение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b="1" dirty="0" smtClean="0"/>
              <a:t>Птица - гнездо, человек - … дом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b="1" dirty="0" smtClean="0"/>
              <a:t>Композитор - музыка, художник … картины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b="1" dirty="0" smtClean="0"/>
              <a:t>День -  солнце, ночь … луна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b="1" dirty="0" smtClean="0"/>
              <a:t>Снег - лыжи, лед - …коньки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b="1" dirty="0" smtClean="0"/>
              <a:t>Кошка - котенок, овца - … ягненок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b="1" dirty="0" smtClean="0"/>
              <a:t>Птица - крылья, рыба - …плавники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b="1" dirty="0" smtClean="0"/>
              <a:t>Опера - пение, балет - … танец</a:t>
            </a: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ru-RU" b="1" dirty="0" smtClean="0"/>
              <a:t>Саша - Александр, Коля - … Николай и пр.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401050" cy="15668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блок.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способствующие развитию дивергентного мышления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Divergentis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расходящийся в разные стороны) - альтернативное, отступающее от логики.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Дивергентная задача предполагает, что на один, поставленный в ней вопрос может быть несколько или даже множество верных ответов.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cdn-nus-1.pinme.ru/photo/d4/8d1b/d48d1b75d3857e32dc72a5bff85304f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2938"/>
            <a:ext cx="43275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http://rastishka.by/wp-content/uploads/2017/02/tangram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214438"/>
            <a:ext cx="340677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s://fs00.infourok.ru/images/doc/218/819/1/img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4786313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http://900igr.net/datai/doshkolnoe-obrazovanie/Razvitie-intellektualnykh-sposobnostej-doshkolnikov/0037-026-Pifag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025" y="857250"/>
            <a:ext cx="42449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 descr="http://school.xvatit.com/images/thumb/c/c8/14.04-11.jpg/460px-14.04-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357688"/>
            <a:ext cx="357187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igralkino.ru/pictures/2084b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00125"/>
            <a:ext cx="77025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472487" cy="17097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Вербальные дивергентные задачи.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АЗБУКА СМЕХА – «СМЕХБУКА»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итуативные шуточные задания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Зачем парикмахеру телевизор?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–Что будет с мухой, если она налетит на сосульку?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От чего крокодил зеленый?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Кто Колобок – брюнет или блондин? 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Заяц пригласил на день рождения – 3 января гостей: двух медведей, трех ежей и черепаху. Сколько гостей собралось у него? 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686800" cy="1995487"/>
          </a:xfrm>
        </p:spPr>
        <p:txBody>
          <a:bodyPr/>
          <a:lstStyle/>
          <a:p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Кто больше заметит небылиц 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8543925" cy="47164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Игровые правила.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Тот, кто заметит в рассказе, стихотворении небылицу, нелепицу — кладет перед собою цветную фишку, фант  В случае верного ответа он получает очко. За ошибку — штрафное очко или фант, за две ошибки игрок из игры выводится.</a:t>
            </a:r>
            <a:endParaRPr lang="ru-RU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Игровые действия.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Взрослый зачитывает или рассказывает небылицы, нелепицы, а ребята отвечают — почему такого не бывает или не может быть вообще на свете. Выигрывает тот, кто получит большее количество фантов.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8472487" cy="14954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«ВЕСЕЛЫЙ ТАЙМАУТ» -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шутливые физкультминутки,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паузы для разрядки и отдыха детей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20638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  <a:p>
            <a:pPr marL="365760" indent="20638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МАЛЬЧИКИ-ДЕВОЧКИ.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игра-шутка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Весной венки из одуванчиков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Плетут, конечно, только/ мальчики /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Болты, шурупы, шестеренки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Найдешь в кармане у д…….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Коньки на льду чертили стрелочки,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хоккей с утра играли д…….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Болтали час без передышки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цветастых платьицах м ……….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всех померяться силенкой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Конечно, любят лишь д……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Боятся темноты трусишки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как один они – м……..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Шелк, кружева и в кольцах пальчики</a:t>
            </a:r>
          </a:p>
          <a:p>
            <a:pPr marL="365760" indent="20638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Выходят на прогулку м ……..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endParaRPr lang="ru-RU" sz="1050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401050" cy="1709737"/>
          </a:xfrm>
        </p:spPr>
        <p:txBody>
          <a:bodyPr/>
          <a:lstStyle/>
          <a:p>
            <a:pPr algn="ctr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АЗБУКА ИГРЫ. ИГРОБАНК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8329612" cy="4716463"/>
          </a:xfrm>
        </p:spPr>
        <p:txBody>
          <a:bodyPr>
            <a:normAutofit/>
          </a:bodyPr>
          <a:lstStyle/>
          <a:p>
            <a:pPr marL="365760" indent="20638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«Придумай предложение»</a:t>
            </a:r>
            <a:endParaRPr lang="ru-RU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20638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водящий называет слово (например, «близко») и дает игровой камешек участнику игры. Получив от водящего камешек, игрок должен  составить предложение (Маша живет близко от детского сада) и только после этого передать камешек другому игроку. Игра продолжается.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401050" cy="1638300"/>
          </a:xfrm>
        </p:spPr>
        <p:txBody>
          <a:bodyPr/>
          <a:lstStyle/>
          <a:p>
            <a:r>
              <a:rPr lang="ru-RU" sz="2400" smtClean="0"/>
              <a:t>«Для того,  чтобы усовершенствовать ум, надо больше</a:t>
            </a:r>
            <a:br>
              <a:rPr lang="ru-RU" sz="2400" smtClean="0"/>
            </a:br>
            <a:r>
              <a:rPr lang="ru-RU" sz="2400" smtClean="0"/>
              <a:t>         размышлять, чем заучивать»</a:t>
            </a:r>
            <a:br>
              <a:rPr lang="ru-RU" sz="2400" smtClean="0"/>
            </a:br>
            <a:r>
              <a:rPr lang="ru-RU" sz="2400" smtClean="0"/>
              <a:t>                                                                Декарт Рене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Georgia" pitchFamily="18" charset="0"/>
              <a:buNone/>
            </a:pPr>
            <a:r>
              <a:rPr lang="ru-RU" smtClean="0"/>
              <a:t> </a:t>
            </a:r>
            <a:r>
              <a:rPr lang="ru-RU" b="1" smtClean="0"/>
              <a:t>Детство – самоценный период в жизни человека, определяющий перспективы его дальнейшего развития. </a:t>
            </a:r>
          </a:p>
          <a:p>
            <a:pPr algn="just">
              <a:buFont typeface="Georgia" pitchFamily="18" charset="0"/>
              <a:buNone/>
            </a:pPr>
            <a:r>
              <a:rPr lang="ru-RU" b="1" i="1" smtClean="0"/>
              <a:t>   Заложенный в этот, сравнительно короткий период жизни, фундамент имеет огромное значение для всего последующего развития ребёнка.</a:t>
            </a:r>
            <a:endParaRPr lang="ru-RU" smtClean="0"/>
          </a:p>
        </p:txBody>
      </p:sp>
    </p:spTree>
  </p:cSld>
  <p:clrMapOvr>
    <a:masterClrMapping/>
  </p:clrMapOvr>
  <p:transition spd="slow" advTm="10000">
    <p:dissolve/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472487" cy="1709737"/>
          </a:xfrm>
        </p:spPr>
        <p:txBody>
          <a:bodyPr/>
          <a:lstStyle/>
          <a:p>
            <a:pPr algn="ctr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«Чей дом?»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Жилище животного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дупло – белка, гнездо – птица, конюшня – лошадь, псарня – собаки, камыш – комар;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Место  у вещи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гараж – для машин, кастрюля – для супа, ваза – для цветов;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Шуточное: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крыша – жилище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Карлсона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мешок – для подарков, голова – для мыслей, игра – для счастья и радости и др.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401050" cy="1709737"/>
          </a:xfrm>
        </p:spPr>
        <p:txBody>
          <a:bodyPr/>
          <a:lstStyle/>
          <a:p>
            <a:pPr algn="ctr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«Складушки - вычиталки»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58175" cy="4645025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Музыка + шутки = частушки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Снег + ветер = метель 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Небо + разноцветные огни = салют 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Словечко + словечко = говорилки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Папа + рюкзак = турист                         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День – скука = праздник 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Чай – заварка = кипяток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Лес – комары = счастье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Песня – слух = кошмар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Холодильник – ток = ящик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543925" cy="15668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Дивергентные задачи на базе приемов творческого воображения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(третий блок)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психический процесс создания образов, предметов, ситуаций путем комбинирования элементов прошлого опыта. </a:t>
            </a:r>
          </a:p>
          <a:p>
            <a:pPr marL="365760" indent="-256032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ходе выполнения заданий по развитию воображения формируются: 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легкость генерирования идей; 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ассимилировать информацию; 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к свертыванию мысленных операций;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предвидения; </a:t>
            </a:r>
          </a:p>
          <a:p>
            <a:pPr marL="365760" indent="-256032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менять точку зрения (преодоление эгоцентризма)и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401050" cy="163830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АЗБУКА ФАНТАЗИРОВАНИЯ ФАНБУКА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20638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«Аналогии»</a:t>
            </a:r>
          </a:p>
          <a:p>
            <a:pPr marL="365760" indent="20638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вы надели треугольные волшебные очки,  и все вокруг стало вдруг «треугольным». Назовите, какие предметы треугольной формы вы видите вокруг себя? Порисуем треугольные предметы. Что получится, если к треугольнику подрисовать одну палочку? Две? Подумайте, что можно изобразить с помощью треугольника? </a:t>
            </a:r>
          </a:p>
          <a:p>
            <a:pPr marL="365760" indent="20638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Овала? Круга Прямоугольника?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372475" cy="1785938"/>
          </a:xfrm>
        </p:spPr>
        <p:txBody>
          <a:bodyPr/>
          <a:lstStyle/>
          <a:p>
            <a:pPr algn="ctr"/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Сказки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8329612" cy="4930775"/>
          </a:xfrm>
        </p:spPr>
        <p:txBody>
          <a:bodyPr>
            <a:normAutofit fontScale="92500" lnSpcReduction="10000"/>
          </a:bodyPr>
          <a:lstStyle/>
          <a:p>
            <a:pPr marL="365760" indent="20638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одно отличное средство развития творческого воображения –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сочинение сказок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рассказов, историй, используя заданный набор слов, например: светофор, мальчик, санки. </a:t>
            </a:r>
          </a:p>
          <a:p>
            <a:pPr marL="365760" indent="20638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Перевирание сказок.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20638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Шла по лесу Красная Шапочка, а навстречу ей идет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Пух.. </a:t>
            </a:r>
          </a:p>
          <a:p>
            <a:pPr marL="365760" indent="20638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Вплетая одного героя за другим в действие сказки,  и намеренно нарушая его порядок, педагог достигает активизации внимания детей. Там, где всеобщий смех, там и повышенный интерес. </a:t>
            </a:r>
          </a:p>
          <a:p>
            <a:pPr marL="365760" indent="20638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 наоборот.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20638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Золушка – лентяйка и злюка. Волк – няня для козлят.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72487" cy="1781175"/>
          </a:xfrm>
        </p:spPr>
        <p:txBody>
          <a:bodyPr/>
          <a:lstStyle/>
          <a:p>
            <a:pPr algn="ctr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Что может произойти, если ... </a:t>
            </a: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329612" cy="47879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"... дождь будет идти, не переставая"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"... люди научатся летать, как птицы"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"... собаки начнут разговаривать человеческим голосом"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"... оживут все сказочные герои"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"... из водопроводного крана польется апельсиновый сок" 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543925" cy="2066925"/>
          </a:xfrm>
        </p:spPr>
        <p:txBody>
          <a:bodyPr/>
          <a:lstStyle/>
          <a:p>
            <a:pPr algn="ctr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Мозговой штурм для детей 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472487" cy="4859338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Придумайте дом будущего?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Как не ссориться с мамой?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Как можно поприветствовать человека?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Как украсить группу к Новому году?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Что можно положить в торт, чтобы он был вкусным?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Семья уезжает на месяц в отпуск. Надо поливать комнатные растения. Как быть?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1"/>
          <p:cNvSpPr>
            <a:spLocks noChangeArrowheads="1"/>
          </p:cNvSpPr>
          <p:nvPr/>
        </p:nvSpPr>
        <p:spPr bwMode="auto">
          <a:xfrm>
            <a:off x="357188" y="571500"/>
            <a:ext cx="7000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638" algn="just">
              <a:buFont typeface="Wingdings" pitchFamily="2" charset="2"/>
              <a:buNone/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indent="20638" algn="just"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Необходим строго выверенный баланс в использовании заданий, направленных на развитие конвергентного и дивергентного  видов мышления у детей.  </a:t>
            </a:r>
          </a:p>
          <a:p>
            <a:pPr indent="20638" algn="just"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Только такой подход обеспечивает полноценное развитие творческого мышления. 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472487" cy="1924050"/>
          </a:xfrm>
        </p:spPr>
        <p:txBody>
          <a:bodyPr/>
          <a:lstStyle/>
          <a:p>
            <a:pPr algn="ctr"/>
            <a:r>
              <a:rPr lang="ru-RU" altLang="ru-RU" sz="660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785938"/>
            <a:ext cx="8329612" cy="47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Формы организации детской деятельности:</a:t>
            </a:r>
          </a:p>
          <a:p>
            <a:pPr>
              <a:lnSpc>
                <a:spcPct val="90000"/>
              </a:lnSpc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1.Логико-математические игры;</a:t>
            </a:r>
          </a:p>
          <a:p>
            <a:pPr>
              <a:lnSpc>
                <a:spcPct val="90000"/>
              </a:lnSpc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2. Интегрированные игровые занятия;</a:t>
            </a:r>
          </a:p>
          <a:p>
            <a:pPr>
              <a:lnSpc>
                <a:spcPct val="90000"/>
              </a:lnSpc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3.Совместная игровая познавательная деятельность;</a:t>
            </a:r>
          </a:p>
          <a:p>
            <a:pPr>
              <a:lnSpc>
                <a:spcPct val="90000"/>
              </a:lnSpc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4. Самостоятельная игровая деятельность</a:t>
            </a:r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8401050" cy="1781175"/>
          </a:xfrm>
        </p:spPr>
        <p:txBody>
          <a:bodyPr/>
          <a:lstStyle/>
          <a:p>
            <a:pPr algn="ctr"/>
            <a:r>
              <a:rPr lang="ru-RU" altLang="ru-RU" sz="6000" smtClean="0">
                <a:latin typeface="Times New Roman" pitchFamily="18" charset="0"/>
                <a:cs typeface="Times New Roman" pitchFamily="18" charset="0"/>
              </a:rPr>
              <a:t>Результаты работы: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714500"/>
            <a:ext cx="8329612" cy="48593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создана в группах и на участке соответствующая предметно – развивающая среда;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разработан и апробирован инструментарий для оценивания уровня знаний у дошкольников,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подобраны и разработаны инструментарии для оценивания уровня готовности педагогов к инновационной деятельности;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построена система инновационной методической работы;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разработана система включения регионального компонента в содержание инновационной деятельности;</a:t>
            </a:r>
          </a:p>
          <a:p>
            <a:pPr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разработано содержание проектов по развивающим играм.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28750" y="357188"/>
            <a:ext cx="7456488" cy="22145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400" b="1" dirty="0" smtClean="0"/>
              <a:t>	</a:t>
            </a:r>
            <a:br>
              <a:rPr lang="ru-RU" altLang="ru-RU" sz="1400" b="1" dirty="0" smtClean="0"/>
            </a:br>
            <a:r>
              <a:rPr lang="ru-RU" alt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Актуальность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Развитие интеллектуальных способностей детей дошкольного возраста – одна из актуальных проблем современности. Дошкольники с развитым интеллектом быстрее запоминают материал, более уверенны в своих силах, легче адаптируются в новой обстановке, лучше подготовлены к школе.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altLang="ru-RU" sz="1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800" dirty="0" smtClean="0"/>
              <a:t>Основа интеллекта человека, его сенсорный опыт закладываются в первые годы жизни ребёнка. В дошкольном детстве происходит становление первых форм абстракции, обобщения и простых умозаключений, переход от практического мышления к логическому, развитие восприятия, внимания, памяти, воображения.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800" dirty="0" smtClean="0"/>
              <a:t>Интеллектуальные способности у детей дошкольного возраста развиваются лучше, если придерживаться в работе, как считают психологи, принципа высокого уровня трудности. Когда перед ребёнком не возникает препятствий , которые могут быть им преодолены, то их развитие идёт слабо и вяло.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800" dirty="0" smtClean="0"/>
              <a:t>Технология интеллектуально-творческого развития – это модель развивающего обучения детей дошкольного возраста с поэтапным использованием и постепенным усложнением.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800" dirty="0" smtClean="0"/>
              <a:t>Постоянное и постепенное усложнение игр позволяет поддерживать детскую деятельность в зоне оптимальной трудности.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 smtClean="0">
                <a:latin typeface="Times New Roman" pitchFamily="18" charset="0"/>
                <a:cs typeface="Times New Roman" pitchFamily="18" charset="0"/>
              </a:rPr>
              <a:t>Максим Горький писал: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Ребёнок до десятилетнего возраста требует забав, и требование его биологически законно. Он хочет играть, он играет всем и познаёт окружающий мир, прежде всего в игре».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472487" cy="1852612"/>
          </a:xfrm>
        </p:spPr>
        <p:txBody>
          <a:bodyPr/>
          <a:lstStyle/>
          <a:p>
            <a:pPr algn="ctr"/>
            <a:r>
              <a:rPr lang="ru-RU" altLang="ru-RU" sz="540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</p:txBody>
      </p:sp>
      <p:sp>
        <p:nvSpPr>
          <p:cNvPr id="59394" name="Объект 2"/>
          <p:cNvSpPr>
            <a:spLocks noGrp="1"/>
          </p:cNvSpPr>
          <p:nvPr>
            <p:ph idx="1"/>
          </p:nvPr>
        </p:nvSpPr>
        <p:spPr>
          <a:xfrm>
            <a:off x="142875" y="1844675"/>
            <a:ext cx="8540750" cy="4799013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1. Приказ Министерства образования и науки РФ от 17.10.13 №1155 «Об утверждении федерального государственного образовательного стандарта дошкольного образования»;</a:t>
            </a:r>
          </a:p>
          <a:p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2. Харько Т.Г., Воскобович В.В. Игровая технология интеллектуально-творческого развития детей дошкольного возраста 3-7 лет «Сказочные лабиринты игры»</a:t>
            </a:r>
          </a:p>
          <a:p>
            <a:endParaRPr lang="ru-RU" altLang="ru-RU" sz="1600" b="1" smtClean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2/220649/2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03654"/>
            <a:ext cx="7643802" cy="573285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Статья 31 Конвенции о правах ребёнка гласит: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«Каждый ребёнок имеет право на игру, отдых, на участие в культурной и творческой жизни. Взрослые, в том числе государственные структуры, ответственны за соблюдение этого права; они должны обеспечить детям все возможности для свободной самостоятельной активности, которую дети сами выбирают».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428625" y="785813"/>
            <a:ext cx="81438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Интеллектуальное развитие ребенка- дошкольника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- это важнейшая составная часть его психического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Основа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интеллекта человека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его сенсорный опыт закладывается в первые годы жизни ребенка. В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дошкольном детстве происходит развитие восприятия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внимания, памяти, воображения, а также становление первых форм абстракции, обобщения и простых умозаключений, переход от практического мышления к логическому.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Особую роль в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развитии интеллекта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ребенка играет математика, так как результатами обучения математике являются не только знания, но и определенный стиль мышления. В математике заложены огромные возможности для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мышления детей в процессе их обучения с самого раннего возраста.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0" y="500063"/>
            <a:ext cx="8858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Математическое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осуществляется в детском саду в совместной деятельности взрослого с детьми, самостоятельной детской деятельности, в индивидуальной работе с воспитанниками. Так как современные требования к образованию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предполагают максимальное сокращение занятий и увеличение количества других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игры, наблюдение, беседы, обсуждения, то знания, полученные детьми,  закрепляются в режимных моментах.</a:t>
            </a:r>
          </a:p>
          <a:p>
            <a:pPr eaLnBrk="0" hangingPunct="0"/>
            <a:endParaRPr lang="ru-RU"/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0" y="2714625"/>
            <a:ext cx="88582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Дидактические,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игры не только расширяют знания, представления детей, но и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развивают их наблюдательность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сообразительность, самостоятельность, активность мышления.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Среди всего многообразия дидактических игр, которые позволяют раскрыть умственные способности детей можно выделить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интеллектуально- развивающие игры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Основное назначение этих игр заключается 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развитии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операционной стороны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интеллекта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психических функций, приемов и операций умственной деятельности. Характерной чертой данных игр является наличие в них ни какого-то познавательного содержания, а поиск скрытых путей решения игровой задачи, нахождение которых требует смекалки, сообразительности, нестандартного творческого мышления, планирование своих умственных операций.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0" y="428625"/>
            <a:ext cx="9001125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На современном этапе воспитания и обучения широко используются логико-математические игры - это игры, в которых смоделированы математические отношения, закономерности, предполагающие выполнение логических операций и действий. В процессе игр дети овладевают мыслительными </a:t>
            </a: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операциями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: анализ,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синтез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абстрагирование, сравнение, классификация, обобщение. Логико-математические игры специально разработаны таким образом, чтобы они формировали не только элементарные математические представления, способности, но и определенные, заранее спроектированные логические структуры мышления и умственные действия, необходимые для усвоения в дальнейшем математических знаний и их применение к решению различного рода задач.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0" y="500063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r>
              <a:rPr lang="ru-RU"/>
              <a:t>Использование логико-математических игр способствует реализации следующих </a:t>
            </a:r>
            <a:r>
              <a:rPr lang="ru-RU" u="sng"/>
              <a:t>целей</a:t>
            </a:r>
            <a:r>
              <a:rPr lang="ru-RU"/>
              <a:t>:</a:t>
            </a:r>
          </a:p>
          <a:p>
            <a:pPr eaLnBrk="0" hangingPunct="0"/>
            <a:r>
              <a:rPr lang="ru-RU"/>
              <a:t>- Активизация умственной деятельности детей.</a:t>
            </a:r>
          </a:p>
          <a:p>
            <a:pPr eaLnBrk="0" hangingPunct="0"/>
            <a:r>
              <a:rPr lang="ru-RU"/>
              <a:t>- </a:t>
            </a:r>
            <a:r>
              <a:rPr lang="ru-RU" b="1"/>
              <a:t>Развитие</a:t>
            </a:r>
            <a:r>
              <a:rPr lang="ru-RU"/>
              <a:t> основных умственных </a:t>
            </a:r>
            <a:r>
              <a:rPr lang="ru-RU" u="sng"/>
              <a:t>операций</a:t>
            </a:r>
            <a:r>
              <a:rPr lang="ru-RU"/>
              <a:t>: анализа, </a:t>
            </a:r>
            <a:r>
              <a:rPr lang="ru-RU" b="1"/>
              <a:t>синтеза</a:t>
            </a:r>
            <a:r>
              <a:rPr lang="ru-RU"/>
              <a:t>, абстрагирования, сравнения, обобщения, классификации.</a:t>
            </a:r>
          </a:p>
          <a:p>
            <a:pPr eaLnBrk="0" hangingPunct="0"/>
            <a:r>
              <a:rPr lang="ru-RU"/>
              <a:t>- Формирование основ творческого мышления.</a:t>
            </a:r>
          </a:p>
          <a:p>
            <a:pPr eaLnBrk="0" hangingPunct="0"/>
            <a:r>
              <a:rPr lang="ru-RU"/>
              <a:t>- </a:t>
            </a:r>
            <a:r>
              <a:rPr lang="ru-RU" b="1"/>
              <a:t>Развитие</a:t>
            </a:r>
            <a:r>
              <a:rPr lang="ru-RU"/>
              <a:t> эмоционально-волевой сферы.</a:t>
            </a:r>
          </a:p>
          <a:p>
            <a:pPr eaLnBrk="0" hangingPunct="0"/>
            <a:r>
              <a:rPr lang="ru-RU"/>
              <a:t>- </a:t>
            </a:r>
            <a:r>
              <a:rPr lang="ru-RU" b="1"/>
              <a:t>Развитие</a:t>
            </a:r>
            <a:r>
              <a:rPr lang="ru-RU"/>
              <a:t> коммуникативных навыков.</a:t>
            </a:r>
          </a:p>
          <a:p>
            <a:pPr eaLnBrk="0" hangingPunct="0"/>
            <a:r>
              <a:rPr lang="ru-RU"/>
              <a:t>- Повышение </a:t>
            </a:r>
            <a:r>
              <a:rPr lang="ru-RU" b="1"/>
              <a:t>интереса детей к математике</a:t>
            </a:r>
            <a:r>
              <a:rPr lang="ru-RU"/>
              <a:t>.</a:t>
            </a:r>
          </a:p>
          <a:p>
            <a:pPr eaLnBrk="0" hangingPunct="0"/>
            <a:r>
              <a:rPr lang="ru-RU"/>
              <a:t>- </a:t>
            </a:r>
            <a:r>
              <a:rPr lang="ru-RU" b="1"/>
              <a:t>Развитие</a:t>
            </a:r>
            <a:r>
              <a:rPr lang="ru-RU"/>
              <a:t> и систематизация знаний, умений, представлений.</a:t>
            </a:r>
          </a:p>
          <a:p>
            <a:pPr eaLnBrk="0" hangingPunct="0"/>
            <a:r>
              <a:rPr lang="ru-RU"/>
              <a:t>- Повышение успешности учебной деятельности детей в школе.</a:t>
            </a:r>
          </a:p>
          <a:p>
            <a:pPr eaLnBrk="0" hangingPunct="0">
              <a:buFontTx/>
              <a:buChar char="-"/>
            </a:pPr>
            <a:r>
              <a:rPr lang="ru-RU"/>
              <a:t>Воспитание нравственно-волевых качеств личности.</a:t>
            </a:r>
          </a:p>
          <a:p>
            <a:pPr eaLnBrk="0" hangingPunct="0"/>
            <a:endParaRPr lang="ru-RU"/>
          </a:p>
          <a:p>
            <a:pPr eaLnBrk="0" hangingPunct="0"/>
            <a:r>
              <a:rPr lang="ru-RU"/>
              <a:t>Для успешного использования логико-математических игр необходимо руководствоваться следующими </a:t>
            </a:r>
            <a:r>
              <a:rPr lang="ru-RU" u="sng"/>
              <a:t>критериями</a:t>
            </a:r>
            <a:r>
              <a:rPr lang="ru-RU"/>
              <a:t>:</a:t>
            </a:r>
          </a:p>
          <a:p>
            <a:pPr eaLnBrk="0" hangingPunct="0"/>
            <a:r>
              <a:rPr lang="ru-RU"/>
              <a:t>- Создание предметно-</a:t>
            </a:r>
            <a:r>
              <a:rPr lang="ru-RU" b="1"/>
              <a:t>развивающей среды</a:t>
            </a:r>
            <a:r>
              <a:rPr lang="ru-RU"/>
              <a:t>.</a:t>
            </a:r>
          </a:p>
          <a:p>
            <a:pPr eaLnBrk="0" hangingPunct="0"/>
            <a:r>
              <a:rPr lang="ru-RU"/>
              <a:t>- Систематизация игр в планировании.</a:t>
            </a:r>
          </a:p>
          <a:p>
            <a:pPr eaLnBrk="0" hangingPunct="0"/>
            <a:r>
              <a:rPr lang="ru-RU"/>
              <a:t>- Уровень сенсорного </a:t>
            </a:r>
            <a:r>
              <a:rPr lang="ru-RU" b="1"/>
              <a:t>развития дошкольников</a:t>
            </a:r>
            <a:r>
              <a:rPr lang="ru-RU"/>
              <a:t>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782</TotalTime>
  <Words>2052</Words>
  <Application>Microsoft Office PowerPoint</Application>
  <PresentationFormat>Экран (4:3)</PresentationFormat>
  <Paragraphs>208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Verdana</vt:lpstr>
      <vt:lpstr>Arial</vt:lpstr>
      <vt:lpstr>Trebuchet MS</vt:lpstr>
      <vt:lpstr>Georgia</vt:lpstr>
      <vt:lpstr>Wingdings 2</vt:lpstr>
      <vt:lpstr>Calibri</vt:lpstr>
      <vt:lpstr>Times New Roman</vt:lpstr>
      <vt:lpstr>Wingdings</vt:lpstr>
      <vt:lpstr>Городская</vt:lpstr>
      <vt:lpstr>Городская</vt:lpstr>
      <vt:lpstr>Городская</vt:lpstr>
      <vt:lpstr>Городская</vt:lpstr>
      <vt:lpstr>Слайд 1</vt:lpstr>
      <vt:lpstr>Эффективное развитие интеллектуальных способностей детей дошкольного возраста - одна из актуальных проблем современности. Дошкольники с развитым интеллектом быстрее запоминают материал, более уверены в своих силах, легче адаптируются в новой обстановке, лучше подготовлены к школе.  </vt:lpstr>
      <vt:lpstr>«Для того,  чтобы усовершенствовать ум, надо больше          размышлять, чем заучивать»                                                                 Декарт Рене</vt:lpstr>
      <vt:lpstr>  Актуальность: Развитие интеллектуальных способностей детей дошкольного возраста – одна из актуальных проблем современности. Дошкольники с развитым интеллектом быстрее запоминают материал, более уверенны в своих силах, легче адаптируются в новой обстановке, лучше подготовлены к школе.</vt:lpstr>
      <vt:lpstr>Статья 31 Конвенции о правах ребёнка гласит:</vt:lpstr>
      <vt:lpstr>Слайд 6</vt:lpstr>
      <vt:lpstr>Слайд 7</vt:lpstr>
      <vt:lpstr>Слайд 8</vt:lpstr>
      <vt:lpstr>Слайд 9</vt:lpstr>
      <vt:lpstr>Как подчёркивал Л.С. Выготский , игра является ведущей, а не преобладающей формой в жизни ребёнка.</vt:lpstr>
      <vt:lpstr>Слайд 11</vt:lpstr>
      <vt:lpstr>  Реализация игровой технологии интеллектуально – творческого развития детей «Сказочные лабиринты игры»  </vt:lpstr>
      <vt:lpstr>Концептуальные положения к инновации интеллекта детей дошкольного возраста :</vt:lpstr>
      <vt:lpstr>Особенности развивающих игр Воскобовича</vt:lpstr>
      <vt:lpstr>Задачи технологии</vt:lpstr>
      <vt:lpstr>Решение образовательных задач в играх Воскобовича</vt:lpstr>
      <vt:lpstr>Слайд 17</vt:lpstr>
      <vt:lpstr>Слайд 18</vt:lpstr>
      <vt:lpstr>Невербальные конвергентные задачи.  </vt:lpstr>
      <vt:lpstr>«Сложи квадрат» -  игры по методике Никитина Б.П. </vt:lpstr>
      <vt:lpstr>Вербальные задачи</vt:lpstr>
      <vt:lpstr>Второй блок.  Игры, способствующие развитию дивергентного мышления</vt:lpstr>
      <vt:lpstr>Слайд 23</vt:lpstr>
      <vt:lpstr>Слайд 24</vt:lpstr>
      <vt:lpstr>Слайд 25</vt:lpstr>
      <vt:lpstr>Вербальные дивергентные задачи.</vt:lpstr>
      <vt:lpstr>Кто больше заметит небылиц </vt:lpstr>
      <vt:lpstr>«ВЕСЕЛЫЙ ТАЙМАУТ» -  шутливые физкультминутки,  паузы для разрядки и отдыха детей </vt:lpstr>
      <vt:lpstr>АЗБУКА ИГРЫ. ИГРОБАНК</vt:lpstr>
      <vt:lpstr>«Чей дом?»</vt:lpstr>
      <vt:lpstr>«Складушки - вычиталки»</vt:lpstr>
      <vt:lpstr>Дивергентные задачи на базе приемов творческого воображения  (третий блок)</vt:lpstr>
      <vt:lpstr>АЗБУКА ФАНТАЗИРОВАНИЯ ФАНБУКА </vt:lpstr>
      <vt:lpstr>Сказки</vt:lpstr>
      <vt:lpstr>Что может произойти, если ... </vt:lpstr>
      <vt:lpstr>Мозговой штурм для детей </vt:lpstr>
      <vt:lpstr>Слайд 37</vt:lpstr>
      <vt:lpstr>планирование</vt:lpstr>
      <vt:lpstr>Результаты работы:</vt:lpstr>
      <vt:lpstr>Максим Горький писал:</vt:lpstr>
      <vt:lpstr>Используемая литература: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дошкольного образования в контексте внедрения ФГТ, через игровую технологию интеллектуально - творческого развития детей</dc:title>
  <dc:creator>User</dc:creator>
  <cp:lastModifiedBy>Admin</cp:lastModifiedBy>
  <cp:revision>84</cp:revision>
  <dcterms:created xsi:type="dcterms:W3CDTF">2011-09-20T05:56:51Z</dcterms:created>
  <dcterms:modified xsi:type="dcterms:W3CDTF">2020-04-10T16:29:30Z</dcterms:modified>
</cp:coreProperties>
</file>