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8" r:id="rId3"/>
    <p:sldId id="257" r:id="rId4"/>
    <p:sldId id="258" r:id="rId5"/>
    <p:sldId id="259" r:id="rId6"/>
    <p:sldId id="261" r:id="rId7"/>
    <p:sldId id="263" r:id="rId8"/>
    <p:sldId id="264" r:id="rId9"/>
    <p:sldId id="266"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2" autoAdjust="0"/>
    <p:restoredTop sz="94660"/>
  </p:normalViewPr>
  <p:slideViewPr>
    <p:cSldViewPr snapToGrid="0">
      <p:cViewPr varScale="1">
        <p:scale>
          <a:sx n="73" d="100"/>
          <a:sy n="73" d="100"/>
        </p:scale>
        <p:origin x="4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05FB245-A913-4F99-9381-674EE49F7EE5}" type="datetimeFigureOut">
              <a:rPr lang="ru-RU" smtClean="0"/>
              <a:t>15.04.2020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2E4E60-BF51-42BF-A151-4D7EDAEAEF15}" type="slidenum">
              <a:rPr lang="ru-RU" smtClean="0"/>
              <a:t>‹#›</a:t>
            </a:fld>
            <a:endParaRPr lang="ru-RU"/>
          </a:p>
        </p:txBody>
      </p:sp>
    </p:spTree>
    <p:extLst>
      <p:ext uri="{BB962C8B-B14F-4D97-AF65-F5344CB8AC3E}">
        <p14:creationId xmlns:p14="http://schemas.microsoft.com/office/powerpoint/2010/main" val="928379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5FB245-A913-4F99-9381-674EE49F7EE5}" type="datetimeFigureOut">
              <a:rPr lang="ru-RU" smtClean="0"/>
              <a:t>15.04.2020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2E4E60-BF51-42BF-A151-4D7EDAEAEF15}" type="slidenum">
              <a:rPr lang="ru-RU" smtClean="0"/>
              <a:t>‹#›</a:t>
            </a:fld>
            <a:endParaRPr lang="ru-RU"/>
          </a:p>
        </p:txBody>
      </p:sp>
    </p:spTree>
    <p:extLst>
      <p:ext uri="{BB962C8B-B14F-4D97-AF65-F5344CB8AC3E}">
        <p14:creationId xmlns:p14="http://schemas.microsoft.com/office/powerpoint/2010/main" val="520443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5FB245-A913-4F99-9381-674EE49F7EE5}" type="datetimeFigureOut">
              <a:rPr lang="ru-RU" smtClean="0"/>
              <a:t>15.04.2020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2E4E60-BF51-42BF-A151-4D7EDAEAEF15}" type="slidenum">
              <a:rPr lang="ru-RU" smtClean="0"/>
              <a:t>‹#›</a:t>
            </a:fld>
            <a:endParaRPr lang="ru-RU"/>
          </a:p>
        </p:txBody>
      </p:sp>
    </p:spTree>
    <p:extLst>
      <p:ext uri="{BB962C8B-B14F-4D97-AF65-F5344CB8AC3E}">
        <p14:creationId xmlns:p14="http://schemas.microsoft.com/office/powerpoint/2010/main" val="3737956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5FB245-A913-4F99-9381-674EE49F7EE5}" type="datetimeFigureOut">
              <a:rPr lang="ru-RU" smtClean="0"/>
              <a:t>15.04.2020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2E4E60-BF51-42BF-A151-4D7EDAEAEF15}" type="slidenum">
              <a:rPr lang="ru-RU" smtClean="0"/>
              <a:t>‹#›</a:t>
            </a:fld>
            <a:endParaRPr lang="ru-RU"/>
          </a:p>
        </p:txBody>
      </p:sp>
    </p:spTree>
    <p:extLst>
      <p:ext uri="{BB962C8B-B14F-4D97-AF65-F5344CB8AC3E}">
        <p14:creationId xmlns:p14="http://schemas.microsoft.com/office/powerpoint/2010/main" val="394976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05FB245-A913-4F99-9381-674EE49F7EE5}" type="datetimeFigureOut">
              <a:rPr lang="ru-RU" smtClean="0"/>
              <a:t>15.04.2020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2E4E60-BF51-42BF-A151-4D7EDAEAEF15}" type="slidenum">
              <a:rPr lang="ru-RU" smtClean="0"/>
              <a:t>‹#›</a:t>
            </a:fld>
            <a:endParaRPr lang="ru-RU"/>
          </a:p>
        </p:txBody>
      </p:sp>
    </p:spTree>
    <p:extLst>
      <p:ext uri="{BB962C8B-B14F-4D97-AF65-F5344CB8AC3E}">
        <p14:creationId xmlns:p14="http://schemas.microsoft.com/office/powerpoint/2010/main" val="3105846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05FB245-A913-4F99-9381-674EE49F7EE5}" type="datetimeFigureOut">
              <a:rPr lang="ru-RU" smtClean="0"/>
              <a:t>15.04.2020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2E4E60-BF51-42BF-A151-4D7EDAEAEF15}" type="slidenum">
              <a:rPr lang="ru-RU" smtClean="0"/>
              <a:t>‹#›</a:t>
            </a:fld>
            <a:endParaRPr lang="ru-RU"/>
          </a:p>
        </p:txBody>
      </p:sp>
    </p:spTree>
    <p:extLst>
      <p:ext uri="{BB962C8B-B14F-4D97-AF65-F5344CB8AC3E}">
        <p14:creationId xmlns:p14="http://schemas.microsoft.com/office/powerpoint/2010/main" val="754265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05FB245-A913-4F99-9381-674EE49F7EE5}" type="datetimeFigureOut">
              <a:rPr lang="ru-RU" smtClean="0"/>
              <a:t>15.04.2020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72E4E60-BF51-42BF-A151-4D7EDAEAEF15}" type="slidenum">
              <a:rPr lang="ru-RU" smtClean="0"/>
              <a:t>‹#›</a:t>
            </a:fld>
            <a:endParaRPr lang="ru-RU"/>
          </a:p>
        </p:txBody>
      </p:sp>
    </p:spTree>
    <p:extLst>
      <p:ext uri="{BB962C8B-B14F-4D97-AF65-F5344CB8AC3E}">
        <p14:creationId xmlns:p14="http://schemas.microsoft.com/office/powerpoint/2010/main" val="2854311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05FB245-A913-4F99-9381-674EE49F7EE5}" type="datetimeFigureOut">
              <a:rPr lang="ru-RU" smtClean="0"/>
              <a:t>15.04.2020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72E4E60-BF51-42BF-A151-4D7EDAEAEF15}" type="slidenum">
              <a:rPr lang="ru-RU" smtClean="0"/>
              <a:t>‹#›</a:t>
            </a:fld>
            <a:endParaRPr lang="ru-RU"/>
          </a:p>
        </p:txBody>
      </p:sp>
    </p:spTree>
    <p:extLst>
      <p:ext uri="{BB962C8B-B14F-4D97-AF65-F5344CB8AC3E}">
        <p14:creationId xmlns:p14="http://schemas.microsoft.com/office/powerpoint/2010/main" val="2697113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05FB245-A913-4F99-9381-674EE49F7EE5}" type="datetimeFigureOut">
              <a:rPr lang="ru-RU" smtClean="0"/>
              <a:t>15.04.2020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72E4E60-BF51-42BF-A151-4D7EDAEAEF15}" type="slidenum">
              <a:rPr lang="ru-RU" smtClean="0"/>
              <a:t>‹#›</a:t>
            </a:fld>
            <a:endParaRPr lang="ru-RU"/>
          </a:p>
        </p:txBody>
      </p:sp>
    </p:spTree>
    <p:extLst>
      <p:ext uri="{BB962C8B-B14F-4D97-AF65-F5344CB8AC3E}">
        <p14:creationId xmlns:p14="http://schemas.microsoft.com/office/powerpoint/2010/main" val="827791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05FB245-A913-4F99-9381-674EE49F7EE5}" type="datetimeFigureOut">
              <a:rPr lang="ru-RU" smtClean="0"/>
              <a:t>15.04.2020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2E4E60-BF51-42BF-A151-4D7EDAEAEF15}" type="slidenum">
              <a:rPr lang="ru-RU" smtClean="0"/>
              <a:t>‹#›</a:t>
            </a:fld>
            <a:endParaRPr lang="ru-RU"/>
          </a:p>
        </p:txBody>
      </p:sp>
    </p:spTree>
    <p:extLst>
      <p:ext uri="{BB962C8B-B14F-4D97-AF65-F5344CB8AC3E}">
        <p14:creationId xmlns:p14="http://schemas.microsoft.com/office/powerpoint/2010/main" val="314481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05FB245-A913-4F99-9381-674EE49F7EE5}" type="datetimeFigureOut">
              <a:rPr lang="ru-RU" smtClean="0"/>
              <a:t>15.04.2020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2E4E60-BF51-42BF-A151-4D7EDAEAEF15}" type="slidenum">
              <a:rPr lang="ru-RU" smtClean="0"/>
              <a:t>‹#›</a:t>
            </a:fld>
            <a:endParaRPr lang="ru-RU"/>
          </a:p>
        </p:txBody>
      </p:sp>
    </p:spTree>
    <p:extLst>
      <p:ext uri="{BB962C8B-B14F-4D97-AF65-F5344CB8AC3E}">
        <p14:creationId xmlns:p14="http://schemas.microsoft.com/office/powerpoint/2010/main" val="477885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FB245-A913-4F99-9381-674EE49F7EE5}" type="datetimeFigureOut">
              <a:rPr lang="ru-RU" smtClean="0"/>
              <a:t>15.04.2020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2E4E60-BF51-42BF-A151-4D7EDAEAEF15}" type="slidenum">
              <a:rPr lang="ru-RU" smtClean="0"/>
              <a:t>‹#›</a:t>
            </a:fld>
            <a:endParaRPr lang="ru-RU"/>
          </a:p>
        </p:txBody>
      </p:sp>
    </p:spTree>
    <p:extLst>
      <p:ext uri="{BB962C8B-B14F-4D97-AF65-F5344CB8AC3E}">
        <p14:creationId xmlns:p14="http://schemas.microsoft.com/office/powerpoint/2010/main" val="2394325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jpeg"/><Relationship Id="rId4" Type="http://schemas.openxmlformats.org/officeDocument/2006/relationships/hyperlink" Target="http://topwar.ru/uploads/posts/2015-06/1433291824_pokryshkin.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7564" y="-861122"/>
            <a:ext cx="13729564" cy="7689325"/>
          </a:xfrm>
          <a:prstGeom prst="rect">
            <a:avLst/>
          </a:prstGeom>
        </p:spPr>
      </p:pic>
      <p:sp>
        <p:nvSpPr>
          <p:cNvPr id="2" name="Заголовок 1"/>
          <p:cNvSpPr>
            <a:spLocks noGrp="1"/>
          </p:cNvSpPr>
          <p:nvPr>
            <p:ph type="title"/>
          </p:nvPr>
        </p:nvSpPr>
        <p:spPr>
          <a:xfrm>
            <a:off x="1125414" y="515816"/>
            <a:ext cx="10222036" cy="3141784"/>
          </a:xfrm>
        </p:spPr>
        <p:txBody>
          <a:bodyPr>
            <a:normAutofit/>
          </a:bodyPr>
          <a:lstStyle/>
          <a:p>
            <a:r>
              <a:rPr lang="ru-RU" sz="6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Рыцари неба</a:t>
            </a:r>
            <a:endParaRPr lang="ru-RU" sz="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3098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881593">
            <a:off x="339807" y="3853724"/>
            <a:ext cx="4917022" cy="3008148"/>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7550" y="4038600"/>
            <a:ext cx="5124450" cy="2819400"/>
          </a:xfrm>
          <a:prstGeom prst="rect">
            <a:avLst/>
          </a:prstGeom>
        </p:spPr>
      </p:pic>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Прямоугольник 2"/>
          <p:cNvSpPr/>
          <p:nvPr/>
        </p:nvSpPr>
        <p:spPr>
          <a:xfrm>
            <a:off x="1190847" y="1305342"/>
            <a:ext cx="10015869" cy="3170099"/>
          </a:xfrm>
          <a:prstGeom prst="rect">
            <a:avLst/>
          </a:prstGeom>
        </p:spPr>
        <p:txBody>
          <a:bodyPr wrap="square">
            <a:spAutoFit/>
          </a:bodyPr>
          <a:lstStyle/>
          <a:p>
            <a:r>
              <a:rPr lang="ru-RU" sz="2000" dirty="0"/>
              <a:t>Хоть война и осталась где-то в мае далёкого 1945-го, однако целые поколения нашей страны воспитывались на примере подвигов лётчиков-асов Великой Отечественной. Их имена звучали из уст миллионов, ими восхищались, им подражали многие мальчишки, они вызывали страх и уважение у врага. Военные лётчики - это не просто асы, это настоящие воздушные рыцари. Наверное, самым важным фактором победы советского народа в Великой Отечественной войне стал массовый героизм. Около 500 советских летчиков применили в воздушном бою таран. Десятки экипажей, как и капитан Н. Гастелло, направили свои горящие самолеты на скопления боевой силы противника. Сегодня мы расскажем о некоторых героях – летчиках Великой Отечественной войны, которые навечно вписали свое имя в этот героический список</a:t>
            </a:r>
          </a:p>
        </p:txBody>
      </p:sp>
    </p:spTree>
    <p:extLst>
      <p:ext uri="{BB962C8B-B14F-4D97-AF65-F5344CB8AC3E}">
        <p14:creationId xmlns:p14="http://schemas.microsoft.com/office/powerpoint/2010/main" val="3902092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78741"/>
            <a:ext cx="5148068" cy="5148068"/>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23284"/>
            <a:ext cx="12886661" cy="7081284"/>
          </a:xfrm>
          <a:prstGeom prst="rect">
            <a:avLst/>
          </a:prstGeom>
        </p:spPr>
      </p:pic>
      <p:sp>
        <p:nvSpPr>
          <p:cNvPr id="2" name="Прямоугольник 1"/>
          <p:cNvSpPr/>
          <p:nvPr/>
        </p:nvSpPr>
        <p:spPr>
          <a:xfrm>
            <a:off x="4433775" y="239484"/>
            <a:ext cx="8048848" cy="5816977"/>
          </a:xfrm>
          <a:prstGeom prst="rect">
            <a:avLst/>
          </a:prstGeom>
        </p:spPr>
        <p:txBody>
          <a:bodyPr wrap="square">
            <a:spAutoFit/>
          </a:bodyPr>
          <a:lstStyle/>
          <a:p>
            <a:r>
              <a:rPr lang="ru-RU" sz="3200" dirty="0" smtClean="0"/>
              <a:t> </a:t>
            </a:r>
            <a:r>
              <a:rPr lang="ru-RU" sz="3600" dirty="0" smtClean="0"/>
              <a:t>Гризодубова Валентина Степановна </a:t>
            </a:r>
            <a:r>
              <a:rPr lang="ru-RU" sz="2000" dirty="0" smtClean="0"/>
              <a:t>(14(27).04.1909 – 28.04.1993</a:t>
            </a:r>
            <a:r>
              <a:rPr lang="ru-RU" dirty="0" smtClean="0"/>
              <a:t>)</a:t>
            </a:r>
          </a:p>
          <a:p>
            <a:endParaRPr lang="ru-RU" sz="2000" dirty="0" smtClean="0"/>
          </a:p>
          <a:p>
            <a:endParaRPr lang="ru-RU" sz="2000" dirty="0"/>
          </a:p>
          <a:p>
            <a:r>
              <a:rPr lang="ru-RU" sz="2400" dirty="0" smtClean="0"/>
              <a:t>Участница Великой Отечественной войны, советская летчица, полковник. Первая женщина – Герой Советского Союза, Герой Социалистического Труда, Депутат Верховного Совета СССР.</a:t>
            </a:r>
          </a:p>
          <a:p>
            <a:r>
              <a:rPr lang="ru-RU" sz="2400" dirty="0" smtClean="0"/>
              <a:t>Во время Великой Отечественной войны, с марта 1942 по октябрь 1943 года, командовала 101-м авиаполком авиации дальнего действия. Лично совершила около 200 боевых вылетов (в том числе 132 ночных) на самолете Ли-2 на бомбардировку вражеских объектов, для доставки боеприпасов и военных грузов на передовую и для поддержки связи с партизанскими отрядами.</a:t>
            </a:r>
            <a:endParaRPr lang="ru-RU" sz="2400" dirty="0"/>
          </a:p>
        </p:txBody>
      </p:sp>
      <p:pic>
        <p:nvPicPr>
          <p:cNvPr id="3" name="Рисунок 2" descr="https://histrf.ru/uploads/media/default/0001/56/187ce1801fad37f8a296ba165b06e40ad42da2f2.jpeg"/>
          <p:cNvPicPr/>
          <p:nvPr/>
        </p:nvPicPr>
        <p:blipFill>
          <a:blip r:embed="rId4">
            <a:extLst>
              <a:ext uri="{28A0092B-C50C-407E-A947-70E740481C1C}">
                <a14:useLocalDpi xmlns:a14="http://schemas.microsoft.com/office/drawing/2010/main" val="0"/>
              </a:ext>
            </a:extLst>
          </a:blip>
          <a:srcRect/>
          <a:stretch>
            <a:fillRect/>
          </a:stretch>
        </p:blipFill>
        <p:spPr bwMode="auto">
          <a:xfrm>
            <a:off x="1242900" y="1672997"/>
            <a:ext cx="3190875" cy="4143375"/>
          </a:xfrm>
          <a:prstGeom prst="rect">
            <a:avLst/>
          </a:prstGeom>
          <a:noFill/>
          <a:ln>
            <a:noFill/>
          </a:ln>
        </p:spPr>
      </p:pic>
    </p:spTree>
    <p:extLst>
      <p:ext uri="{BB962C8B-B14F-4D97-AF65-F5344CB8AC3E}">
        <p14:creationId xmlns:p14="http://schemas.microsoft.com/office/powerpoint/2010/main" val="3359604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037" y="0"/>
            <a:ext cx="12596037" cy="6858000"/>
          </a:xfrm>
          <a:prstGeom prst="rect">
            <a:avLst/>
          </a:prstGeom>
        </p:spPr>
      </p:pic>
      <p:sp>
        <p:nvSpPr>
          <p:cNvPr id="2" name="Прямоугольник 1"/>
          <p:cNvSpPr/>
          <p:nvPr/>
        </p:nvSpPr>
        <p:spPr>
          <a:xfrm>
            <a:off x="4358639" y="297712"/>
            <a:ext cx="7273379" cy="6186309"/>
          </a:xfrm>
          <a:prstGeom prst="rect">
            <a:avLst/>
          </a:prstGeom>
        </p:spPr>
        <p:txBody>
          <a:bodyPr wrap="square">
            <a:spAutoFit/>
          </a:bodyPr>
          <a:lstStyle/>
          <a:p>
            <a:r>
              <a:rPr lang="ru-RU" sz="3600" dirty="0" smtClean="0"/>
              <a:t> Маресьев Алексей Петрович </a:t>
            </a:r>
            <a:r>
              <a:rPr lang="ru-RU" sz="2000" dirty="0" smtClean="0"/>
              <a:t>(07(20).05.1916 – 18.05.2001)</a:t>
            </a:r>
          </a:p>
          <a:p>
            <a:endParaRPr lang="ru-RU" sz="2000" dirty="0" smtClean="0"/>
          </a:p>
          <a:p>
            <a:r>
              <a:rPr lang="ru-RU" sz="2000" dirty="0" smtClean="0"/>
              <a:t>Участник Великой Отечественной войны, советский военный летчик, Герой Советского Союза.</a:t>
            </a:r>
          </a:p>
          <a:p>
            <a:r>
              <a:rPr lang="ru-RU" sz="2000" dirty="0" smtClean="0"/>
              <a:t>Всего за время войны совершил 86 боевых вылетов, сбил 10 самолетов врага. 5 апреля 1942 года самолет Маресьева был сбит. 18 суток пробирался летчик к своим. В результате врачи были вынуждены ампутировать обе отмороженные ноги летчика.</a:t>
            </a:r>
          </a:p>
          <a:p>
            <a:r>
              <a:rPr lang="ru-RU" sz="2000" dirty="0" smtClean="0"/>
              <a:t>Еще в госпитале Алексей Маресьев начал тренироваться, готовясь к тому, чтобы летать с протезами.</a:t>
            </a:r>
          </a:p>
          <a:p>
            <a:r>
              <a:rPr lang="ru-RU" sz="2000" dirty="0" smtClean="0"/>
              <a:t>В феврале 1943 года совершил первый пробный вылет. Добился отправки на фронт. В июне 1943 года прибыл в 63-й гвардейский истребительный авиационный полк.</a:t>
            </a:r>
          </a:p>
          <a:p>
            <a:r>
              <a:rPr lang="ru-RU" sz="2000" dirty="0" smtClean="0"/>
              <a:t>20 июля 1943 года Алексей Маресьев во время воздушного боя с превосходящими силами противника спас жизнь двум советским летчикам и сбил сразу 2 вражеских истребителя Fw-190, прикрывавших бомбардировщики Ju-87.</a:t>
            </a:r>
            <a:endParaRPr lang="ru-RU" sz="2000" dirty="0"/>
          </a:p>
        </p:txBody>
      </p:sp>
      <p:pic>
        <p:nvPicPr>
          <p:cNvPr id="3" name="Рисунок 2" descr="https://histrf.ru/uploads/media/default/0001/56/c41f4cef88470143bbfdf5a10e90b61f7ba563ce.jpeg"/>
          <p:cNvPicPr/>
          <p:nvPr/>
        </p:nvPicPr>
        <p:blipFill>
          <a:blip r:embed="rId3">
            <a:extLst>
              <a:ext uri="{28A0092B-C50C-407E-A947-70E740481C1C}">
                <a14:useLocalDpi xmlns:a14="http://schemas.microsoft.com/office/drawing/2010/main" val="0"/>
              </a:ext>
            </a:extLst>
          </a:blip>
          <a:srcRect/>
          <a:stretch>
            <a:fillRect/>
          </a:stretch>
        </p:blipFill>
        <p:spPr bwMode="auto">
          <a:xfrm>
            <a:off x="1018532" y="1928791"/>
            <a:ext cx="2943225" cy="4286250"/>
          </a:xfrm>
          <a:prstGeom prst="rect">
            <a:avLst/>
          </a:prstGeom>
          <a:noFill/>
          <a:ln>
            <a:noFill/>
          </a:ln>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230" y="297711"/>
            <a:ext cx="2666109" cy="1631079"/>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126052" y="0"/>
            <a:ext cx="4286250" cy="6858000"/>
          </a:xfrm>
          <a:prstGeom prst="rect">
            <a:avLst/>
          </a:prstGeom>
        </p:spPr>
      </p:pic>
    </p:spTree>
    <p:extLst>
      <p:ext uri="{BB962C8B-B14F-4D97-AF65-F5344CB8AC3E}">
        <p14:creationId xmlns:p14="http://schemas.microsoft.com/office/powerpoint/2010/main" val="1583907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388" y="72357"/>
            <a:ext cx="3731412" cy="205297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50718"/>
          </a:xfrm>
          <a:prstGeom prst="rect">
            <a:avLst/>
          </a:prstGeom>
        </p:spPr>
      </p:pic>
      <p:sp>
        <p:nvSpPr>
          <p:cNvPr id="2" name="Прямоугольник 1"/>
          <p:cNvSpPr/>
          <p:nvPr/>
        </p:nvSpPr>
        <p:spPr>
          <a:xfrm>
            <a:off x="5090160" y="148856"/>
            <a:ext cx="7101840" cy="6801862"/>
          </a:xfrm>
          <a:prstGeom prst="rect">
            <a:avLst/>
          </a:prstGeom>
        </p:spPr>
        <p:txBody>
          <a:bodyPr wrap="square">
            <a:spAutoFit/>
          </a:bodyPr>
          <a:lstStyle/>
          <a:p>
            <a:r>
              <a:rPr lang="ru-RU" sz="3600" dirty="0" smtClean="0"/>
              <a:t>Покрышкин Александр Иванович </a:t>
            </a:r>
            <a:r>
              <a:rPr lang="ru-RU" sz="2000" dirty="0" smtClean="0"/>
              <a:t>(06(19).03.1913 – 13.11.1985</a:t>
            </a:r>
            <a:r>
              <a:rPr lang="ru-RU" dirty="0" smtClean="0"/>
              <a:t>)</a:t>
            </a:r>
          </a:p>
          <a:p>
            <a:r>
              <a:rPr lang="ru-RU" sz="2000" dirty="0" smtClean="0"/>
              <a:t>Участник Великой Отечественной войны, советский военачальник, маршал авиации, летчик-ас, первый трижды Герой Советского Союза. Кандидат в члены ЦК КПСС, член Президиума Верховного Совета СССР, Депутат Верховного Совета СССР.</a:t>
            </a:r>
          </a:p>
          <a:p>
            <a:r>
              <a:rPr lang="ru-RU" sz="2000" dirty="0" smtClean="0"/>
              <a:t>В Советском Союзе официально считалось, что за годы войны Покрышкин совершил 650 вылетов, провел 156 воздушных боев, сбил 59 вражеских самолетов лично и 6 – в группе.</a:t>
            </a:r>
          </a:p>
          <a:p>
            <a:r>
              <a:rPr lang="ru-RU" sz="2000" dirty="0" smtClean="0"/>
              <a:t>Александр Иванович Покрышки воевал с самого первого дня войны и до последнего. За это время он совершил 650 боевых вылетов, в которых провел 156 воздушных боев и официально лично сбил 59 самолетов противника и 6 самолетов в группе. Является вторым по результативности асом стран антигитлеровской коалиции после Ивана </a:t>
            </a:r>
            <a:r>
              <a:rPr lang="ru-RU" sz="2000" dirty="0" err="1" smtClean="0"/>
              <a:t>Кожедуба</a:t>
            </a:r>
            <a:r>
              <a:rPr lang="ru-RU" sz="2000" dirty="0" smtClean="0"/>
              <a:t>. Цифра сбитых самолетов является весьма </a:t>
            </a:r>
            <a:r>
              <a:rPr lang="ru-RU" sz="2000" dirty="0" err="1" smtClean="0"/>
              <a:t>условной.Таких</a:t>
            </a:r>
            <a:r>
              <a:rPr lang="ru-RU" sz="2000" dirty="0" smtClean="0"/>
              <a:t> неучтенных побед только в 1941 году у него могло быть 8. При этом они копились всю войну. Также Александр Покрышкин нередко отдавал сбитые им самолеты на счет своим подчиненным (в основном ведомым), стимулируя их таким образом.</a:t>
            </a:r>
            <a:endParaRPr lang="ru-RU" sz="2000" dirty="0"/>
          </a:p>
        </p:txBody>
      </p:sp>
      <p:pic>
        <p:nvPicPr>
          <p:cNvPr id="3" name="Рисунок 2" descr="https://topwar.ru/uploads/posts/2015-06/thumbs/1433291824_pokryshkin.jpg">
            <a:hlinkClick r:id="rId4" tgtFrame="&quot;_blank&quot;"/>
          </p:cNvPr>
          <p:cNvPicPr/>
          <p:nvPr/>
        </p:nvPicPr>
        <p:blipFill>
          <a:blip r:embed="rId5">
            <a:extLst>
              <a:ext uri="{28A0092B-C50C-407E-A947-70E740481C1C}">
                <a14:useLocalDpi xmlns:a14="http://schemas.microsoft.com/office/drawing/2010/main" val="0"/>
              </a:ext>
            </a:extLst>
          </a:blip>
          <a:srcRect/>
          <a:stretch>
            <a:fillRect/>
          </a:stretch>
        </p:blipFill>
        <p:spPr bwMode="auto">
          <a:xfrm>
            <a:off x="426720" y="2048828"/>
            <a:ext cx="4663440" cy="4809172"/>
          </a:xfrm>
          <a:prstGeom prst="rect">
            <a:avLst/>
          </a:prstGeom>
          <a:noFill/>
          <a:ln>
            <a:noFill/>
          </a:ln>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151293" y="0"/>
            <a:ext cx="4286250" cy="6858000"/>
          </a:xfrm>
          <a:prstGeom prst="rect">
            <a:avLst/>
          </a:prstGeom>
        </p:spPr>
      </p:pic>
    </p:spTree>
    <p:extLst>
      <p:ext uri="{BB962C8B-B14F-4D97-AF65-F5344CB8AC3E}">
        <p14:creationId xmlns:p14="http://schemas.microsoft.com/office/powerpoint/2010/main" val="3600597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Прямоугольник 1"/>
          <p:cNvSpPr/>
          <p:nvPr/>
        </p:nvSpPr>
        <p:spPr>
          <a:xfrm>
            <a:off x="4231758" y="0"/>
            <a:ext cx="7960242" cy="6740307"/>
          </a:xfrm>
          <a:prstGeom prst="rect">
            <a:avLst/>
          </a:prstGeom>
        </p:spPr>
        <p:txBody>
          <a:bodyPr wrap="square">
            <a:spAutoFit/>
          </a:bodyPr>
          <a:lstStyle/>
          <a:p>
            <a:r>
              <a:rPr lang="ru-RU" sz="3600" dirty="0" smtClean="0"/>
              <a:t>Кожедуб Иван Никитович</a:t>
            </a:r>
          </a:p>
          <a:p>
            <a:r>
              <a:rPr lang="ru-RU" sz="3600" dirty="0" smtClean="0"/>
              <a:t> </a:t>
            </a:r>
            <a:r>
              <a:rPr lang="ru-RU" sz="2000" dirty="0" smtClean="0"/>
              <a:t>(08.06.1920 – 08.08.1991</a:t>
            </a:r>
            <a:r>
              <a:rPr lang="ru-RU" dirty="0" smtClean="0"/>
              <a:t>)</a:t>
            </a:r>
          </a:p>
          <a:p>
            <a:r>
              <a:rPr lang="ru-RU" dirty="0" smtClean="0"/>
              <a:t>Участник Великой Отечественной войны, советский военачальник, маршал авиации, летчик-ас. Трижды Герой Советского Союза, депутат Верховного Совета СССР, Народный депутат СССР.</a:t>
            </a:r>
          </a:p>
          <a:p>
            <a:r>
              <a:rPr lang="ru-RU" dirty="0" smtClean="0"/>
              <a:t>В годы войны Иван Кожедуб совершил 330 боевых вылетов, провел 120 воздушных боев и лично сбил 64 самолета противника. Летал на самолетах Ла-5, Ла-5ФН и Ла-7.</a:t>
            </a:r>
          </a:p>
          <a:p>
            <a:r>
              <a:rPr lang="ru-RU" dirty="0" smtClean="0"/>
              <a:t> При этом </a:t>
            </a:r>
            <a:r>
              <a:rPr lang="ru-RU" dirty="0" err="1" smtClean="0"/>
              <a:t>Кожедуба</a:t>
            </a:r>
            <a:r>
              <a:rPr lang="ru-RU" dirty="0" smtClean="0"/>
              <a:t> ни разу за всю войну не сбивали, хотя он несколько раз возвращался на аэродром на сильно поврежденном истребителе. </a:t>
            </a:r>
          </a:p>
          <a:p>
            <a:r>
              <a:rPr lang="ru-RU" dirty="0" smtClean="0"/>
              <a:t>В воздушных боях Ивана Никитовича </a:t>
            </a:r>
            <a:r>
              <a:rPr lang="ru-RU" dirty="0" err="1" smtClean="0"/>
              <a:t>Кожедуба</a:t>
            </a:r>
            <a:r>
              <a:rPr lang="ru-RU" dirty="0" smtClean="0"/>
              <a:t> отличало бесстрашие, хладнокровие и автоматизм пилотирования, которое у него было доведено до совершенства. роль в его будущих успехах в небе. Кожедуб мог легко вести прицельный огонь по противнику при любом положении самолета в воздухе, а также легко выполнял сложные фигуры пилотажа. Будучи отличным снайпером, он предпочитал вести воздушный бой на дистанции в 200-300 метров. </a:t>
            </a:r>
          </a:p>
          <a:p>
            <a:r>
              <a:rPr lang="ru-RU" dirty="0" smtClean="0"/>
              <a:t>Свою последнюю победу в Великой Отечественной войне Иван Никитович Кожедуб одержал 17 апреля 1945 года в небе над Берлином, в этом бою он сбил два немецких истребителя FW-190. Трижды Героем Советского Союза будущий маршал авиации (звание присвоено 6 мая 1985 года) майор Кожедуб стал 18 августа 1945 года. После войны он продолжил службу в ВВС страны. </a:t>
            </a:r>
            <a:endParaRPr lang="ru-RU" dirty="0"/>
          </a:p>
        </p:txBody>
      </p:sp>
      <p:pic>
        <p:nvPicPr>
          <p:cNvPr id="3" name="Рисунок 2"/>
          <p:cNvPicPr>
            <a:picLocks noChangeAspect="1"/>
          </p:cNvPicPr>
          <p:nvPr/>
        </p:nvPicPr>
        <p:blipFill>
          <a:blip r:embed="rId3"/>
          <a:stretch>
            <a:fillRect/>
          </a:stretch>
        </p:blipFill>
        <p:spPr>
          <a:xfrm>
            <a:off x="1159108" y="1227223"/>
            <a:ext cx="3072650" cy="4285859"/>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853994" cy="6858000"/>
          </a:xfrm>
          <a:prstGeom prst="rect">
            <a:avLst/>
          </a:prstGeom>
        </p:spPr>
      </p:pic>
    </p:spTree>
    <p:extLst>
      <p:ext uri="{BB962C8B-B14F-4D97-AF65-F5344CB8AC3E}">
        <p14:creationId xmlns:p14="http://schemas.microsoft.com/office/powerpoint/2010/main" val="4141767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554" y="0"/>
            <a:ext cx="13005553" cy="6858000"/>
          </a:xfrm>
          <a:prstGeom prst="rect">
            <a:avLst/>
          </a:prstGeom>
        </p:spPr>
      </p:pic>
      <p:sp>
        <p:nvSpPr>
          <p:cNvPr id="3" name="Прямоугольник 2"/>
          <p:cNvSpPr/>
          <p:nvPr/>
        </p:nvSpPr>
        <p:spPr>
          <a:xfrm rot="10800000" flipV="1">
            <a:off x="4401878" y="-4732"/>
            <a:ext cx="7609366" cy="954107"/>
          </a:xfrm>
          <a:prstGeom prst="rect">
            <a:avLst/>
          </a:prstGeom>
        </p:spPr>
        <p:txBody>
          <a:bodyPr wrap="square">
            <a:spAutoFit/>
          </a:bodyPr>
          <a:lstStyle/>
          <a:p>
            <a:r>
              <a:rPr lang="ru-RU" sz="3600" dirty="0" smtClean="0"/>
              <a:t>       Раскова Марина Михайловна</a:t>
            </a:r>
            <a:r>
              <a:rPr lang="ru-RU" sz="2000" dirty="0" smtClean="0"/>
              <a:t>.</a:t>
            </a:r>
          </a:p>
          <a:p>
            <a:r>
              <a:rPr lang="ru-RU" sz="2000" dirty="0"/>
              <a:t> </a:t>
            </a:r>
            <a:r>
              <a:rPr lang="ru-RU" sz="2000" dirty="0" smtClean="0"/>
              <a:t>      Будущая летчица родилась 28 марта 1912 года в Москве</a:t>
            </a:r>
            <a:endParaRPr lang="ru-RU" sz="2000" dirty="0"/>
          </a:p>
        </p:txBody>
      </p:sp>
      <p:sp>
        <p:nvSpPr>
          <p:cNvPr id="4" name="Прямоугольник 3"/>
          <p:cNvSpPr/>
          <p:nvPr/>
        </p:nvSpPr>
        <p:spPr>
          <a:xfrm>
            <a:off x="4759839" y="1127050"/>
            <a:ext cx="7251405" cy="5324535"/>
          </a:xfrm>
          <a:prstGeom prst="rect">
            <a:avLst/>
          </a:prstGeom>
        </p:spPr>
        <p:txBody>
          <a:bodyPr wrap="square">
            <a:spAutoFit/>
          </a:bodyPr>
          <a:lstStyle/>
          <a:p>
            <a:r>
              <a:rPr lang="ru-RU" sz="2000" dirty="0" smtClean="0"/>
              <a:t>В 1937 г Марина Михайловна Раскова - первая женщина в СССР </a:t>
            </a:r>
            <a:r>
              <a:rPr lang="ru-RU" dirty="0" smtClean="0"/>
              <a:t>совершила подвиг, прославивший всю страну. В качестве </a:t>
            </a:r>
            <a:r>
              <a:rPr lang="ru-RU" sz="2000" dirty="0" smtClean="0"/>
              <a:t>штурмана самолета АИР-12, она принимала участие при установлении мирового рекорда на самый большой по протяженности полет. Год спустя, ее биография пополнилась сразу двумя мировыми рекордами по дальности полета на гидросамолете Когда началась ВОВ М. Раскова выступила с предложением создания особых женских боевых частей для защиты Родины. Для этого она даже использовала свои личные контакты со Сталиным. </a:t>
            </a:r>
          </a:p>
          <a:p>
            <a:r>
              <a:rPr lang="ru-RU" sz="2000" dirty="0" smtClean="0"/>
              <a:t>В конце октября 1941 г, по приказу НКО СССР, в г. Энгельс, Расковой была сформирована авиагруппа, состоящая из трех женских авиаполков:Пе-2 бомбардировочного, Як-1 истребительного и По-2 ночного бомбардировочного, носившего неофициальное прозвище у немцев «Ночные ведьмы». Именно этими бесстрашными летчицами и была назначена руководить Марина Михайловна, которой к тому времени присвоили звание «майор».  </a:t>
            </a:r>
            <a:endParaRPr lang="ru-RU" sz="2000" dirty="0"/>
          </a:p>
        </p:txBody>
      </p:sp>
      <p:pic>
        <p:nvPicPr>
          <p:cNvPr id="5" name="Рисунок 4" descr="http://yamskoyepole.ru/wp-content/uploads/2019/03/raskova-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075" y="2032357"/>
            <a:ext cx="4000764" cy="3742661"/>
          </a:xfrm>
          <a:prstGeom prst="rect">
            <a:avLst/>
          </a:prstGeom>
          <a:noFill/>
          <a:ln>
            <a:noFill/>
          </a:ln>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4378" y="155944"/>
            <a:ext cx="2857500" cy="1524000"/>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593" y="33670"/>
            <a:ext cx="4853994" cy="6858000"/>
          </a:xfrm>
          <a:prstGeom prst="rect">
            <a:avLst/>
          </a:prstGeom>
        </p:spPr>
      </p:pic>
    </p:spTree>
    <p:extLst>
      <p:ext uri="{BB962C8B-B14F-4D97-AF65-F5344CB8AC3E}">
        <p14:creationId xmlns:p14="http://schemas.microsoft.com/office/powerpoint/2010/main" val="223531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212651" y="4576518"/>
            <a:ext cx="12404650" cy="2269387"/>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 name="Прямоугольник 1"/>
          <p:cNvSpPr/>
          <p:nvPr/>
        </p:nvSpPr>
        <p:spPr>
          <a:xfrm>
            <a:off x="4423144" y="318976"/>
            <a:ext cx="7768855" cy="4647426"/>
          </a:xfrm>
          <a:prstGeom prst="rect">
            <a:avLst/>
          </a:prstGeom>
        </p:spPr>
        <p:txBody>
          <a:bodyPr wrap="square">
            <a:spAutoFit/>
          </a:bodyPr>
          <a:lstStyle/>
          <a:p>
            <a:r>
              <a:rPr lang="ru-RU" sz="3600" dirty="0" smtClean="0"/>
              <a:t>Скоморохов Николай Михайлович </a:t>
            </a:r>
            <a:r>
              <a:rPr lang="ru-RU" sz="2000" dirty="0" smtClean="0"/>
              <a:t>(19.05.1920 – 14.10.1994)</a:t>
            </a:r>
          </a:p>
          <a:p>
            <a:endParaRPr lang="ru-RU" sz="2000" dirty="0" smtClean="0"/>
          </a:p>
          <a:p>
            <a:endParaRPr lang="ru-RU" sz="2000" dirty="0" smtClean="0"/>
          </a:p>
          <a:p>
            <a:r>
              <a:rPr lang="ru-RU" sz="2000" dirty="0" smtClean="0"/>
              <a:t>Участник Великой Отечественной войны, летчик-истребитель, маршал авиации, дважды Герой Советского Союза, заслуженный военный летчик СССР. Депутат Верховного Совета СССР.</a:t>
            </a:r>
          </a:p>
          <a:p>
            <a:r>
              <a:rPr lang="ru-RU" sz="2000" dirty="0" smtClean="0"/>
              <a:t>Всего за время Великой Отечественной войны совершил 605 боевых вылетов, провел более 130 воздушных боев, сбил лично 46 фашистских самолетов и 8 самолетов в группе, а также уничтожил на земле 3 бомбардировщика противника. Сам Скоморохов ни разу не был ранен, его самолет не горел, не был сбит. Имел позывной «Скоморох». О нахождении его в небе гитлеровцы предупреждали своих пилотов как о серьезной опасности.</a:t>
            </a:r>
            <a:endParaRPr lang="ru-RU" sz="2000" dirty="0"/>
          </a:p>
        </p:txBody>
      </p:sp>
      <p:pic>
        <p:nvPicPr>
          <p:cNvPr id="3" name="Рисунок 2" descr="https://histrf.ru/uploads/media/default/0001/56/c22a9565b88f726e83fb8da396a1398269c6081f.jpeg"/>
          <p:cNvPicPr/>
          <p:nvPr/>
        </p:nvPicPr>
        <p:blipFill>
          <a:blip r:embed="rId4">
            <a:extLst>
              <a:ext uri="{28A0092B-C50C-407E-A947-70E740481C1C}">
                <a14:useLocalDpi xmlns:a14="http://schemas.microsoft.com/office/drawing/2010/main" val="0"/>
              </a:ext>
            </a:extLst>
          </a:blip>
          <a:srcRect/>
          <a:stretch>
            <a:fillRect/>
          </a:stretch>
        </p:blipFill>
        <p:spPr bwMode="auto">
          <a:xfrm>
            <a:off x="808073" y="786810"/>
            <a:ext cx="3317357" cy="4421682"/>
          </a:xfrm>
          <a:prstGeom prst="rect">
            <a:avLst/>
          </a:prstGeom>
          <a:noFill/>
          <a:ln>
            <a:noFill/>
          </a:ln>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1787876">
            <a:off x="238440" y="497"/>
            <a:ext cx="1436983" cy="1572622"/>
          </a:xfrm>
          <a:prstGeom prst="rect">
            <a:avLst/>
          </a:prstGeom>
        </p:spPr>
      </p:pic>
    </p:spTree>
    <p:extLst>
      <p:ext uri="{BB962C8B-B14F-4D97-AF65-F5344CB8AC3E}">
        <p14:creationId xmlns:p14="http://schemas.microsoft.com/office/powerpoint/2010/main" val="3651566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947339" y="3518452"/>
            <a:ext cx="3334113" cy="3155209"/>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Прямоугольник 1"/>
          <p:cNvSpPr/>
          <p:nvPr/>
        </p:nvSpPr>
        <p:spPr>
          <a:xfrm>
            <a:off x="4486940" y="233917"/>
            <a:ext cx="7208874" cy="4955203"/>
          </a:xfrm>
          <a:prstGeom prst="rect">
            <a:avLst/>
          </a:prstGeom>
        </p:spPr>
        <p:txBody>
          <a:bodyPr wrap="square">
            <a:spAutoFit/>
          </a:bodyPr>
          <a:lstStyle/>
          <a:p>
            <a:r>
              <a:rPr lang="ru-RU" sz="3600" dirty="0" smtClean="0"/>
              <a:t>Попков Виталий Иванович </a:t>
            </a:r>
            <a:r>
              <a:rPr lang="ru-RU" sz="2000" dirty="0" smtClean="0"/>
              <a:t>(01.05.1922 – 06.02.2010)</a:t>
            </a:r>
          </a:p>
          <a:p>
            <a:endParaRPr lang="ru-RU" sz="2000" dirty="0" smtClean="0"/>
          </a:p>
          <a:p>
            <a:endParaRPr lang="ru-RU" sz="2000" dirty="0"/>
          </a:p>
          <a:p>
            <a:endParaRPr lang="ru-RU" sz="2000" dirty="0" smtClean="0"/>
          </a:p>
          <a:p>
            <a:r>
              <a:rPr lang="ru-RU" sz="2000" dirty="0" smtClean="0"/>
              <a:t>Участник Великой Отечественной войны, летчик-ас, командир звена 5-го гвардейского истребительного авиационного полка 207-й истребительной авиационной дивизии. Дважды Герой Советского Союза.</a:t>
            </a:r>
          </a:p>
          <a:p>
            <a:r>
              <a:rPr lang="ru-RU" sz="2000" dirty="0" smtClean="0"/>
              <a:t>К февралю 1945 года совершил 325 боевых вылетов, в 83 воздушных боях лично сбил 41 и в группе 1 самолет противника. Участник Парада Победы 24 июня 1945 года в Москве.</a:t>
            </a:r>
          </a:p>
          <a:p>
            <a:r>
              <a:rPr lang="ru-RU" sz="2000" dirty="0" smtClean="0"/>
              <a:t>Факты биографии Виталия Ивановича легли в основу фильма Леонида Быкова «В бой идут одни “старики”».</a:t>
            </a:r>
            <a:endParaRPr lang="ru-RU" sz="2000" dirty="0"/>
          </a:p>
        </p:txBody>
      </p:sp>
      <p:pic>
        <p:nvPicPr>
          <p:cNvPr id="3" name="Рисунок 2" descr="https://histrf.ru/uploads/media/default/0001/56/7eb6a530996d8740ae7fce67bb772fd99e21db23.jpeg"/>
          <p:cNvPicPr/>
          <p:nvPr/>
        </p:nvPicPr>
        <p:blipFill>
          <a:blip r:embed="rId4">
            <a:extLst>
              <a:ext uri="{28A0092B-C50C-407E-A947-70E740481C1C}">
                <a14:useLocalDpi xmlns:a14="http://schemas.microsoft.com/office/drawing/2010/main" val="0"/>
              </a:ext>
            </a:extLst>
          </a:blip>
          <a:srcRect/>
          <a:stretch>
            <a:fillRect/>
          </a:stretch>
        </p:blipFill>
        <p:spPr bwMode="auto">
          <a:xfrm>
            <a:off x="701750" y="1573619"/>
            <a:ext cx="3584502" cy="4286250"/>
          </a:xfrm>
          <a:prstGeom prst="rect">
            <a:avLst/>
          </a:prstGeom>
          <a:noFill/>
          <a:ln>
            <a:noFill/>
          </a:ln>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461629" y="0"/>
            <a:ext cx="4286250" cy="6858000"/>
          </a:xfrm>
          <a:prstGeom prst="rect">
            <a:avLst/>
          </a:prstGeom>
        </p:spPr>
      </p:pic>
    </p:spTree>
    <p:extLst>
      <p:ext uri="{BB962C8B-B14F-4D97-AF65-F5344CB8AC3E}">
        <p14:creationId xmlns:p14="http://schemas.microsoft.com/office/powerpoint/2010/main" val="51241693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1110</Words>
  <Application>Microsoft Office PowerPoint</Application>
  <PresentationFormat>Широкоэкранный</PresentationFormat>
  <Paragraphs>41</Paragraphs>
  <Slides>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9</vt:i4>
      </vt:variant>
    </vt:vector>
  </HeadingPairs>
  <TitlesOfParts>
    <vt:vector size="13" baseType="lpstr">
      <vt:lpstr>Arial</vt:lpstr>
      <vt:lpstr>Calibri</vt:lpstr>
      <vt:lpstr>Calibri Light</vt:lpstr>
      <vt:lpstr>Тема Office</vt:lpstr>
      <vt:lpstr>           Рыцари неба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Рыцари неба</dc:title>
  <dc:creator>user</dc:creator>
  <cp:lastModifiedBy>Пользователь Windows</cp:lastModifiedBy>
  <cp:revision>16</cp:revision>
  <dcterms:created xsi:type="dcterms:W3CDTF">2020-04-14T09:31:40Z</dcterms:created>
  <dcterms:modified xsi:type="dcterms:W3CDTF">2020-04-15T04:16:32Z</dcterms:modified>
</cp:coreProperties>
</file>