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78" r:id="rId3"/>
    <p:sldId id="290" r:id="rId4"/>
    <p:sldId id="291" r:id="rId5"/>
    <p:sldId id="299" r:id="rId6"/>
    <p:sldId id="295" r:id="rId7"/>
    <p:sldId id="293" r:id="rId8"/>
    <p:sldId id="296" r:id="rId9"/>
    <p:sldId id="297" r:id="rId10"/>
    <p:sldId id="298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625" autoAdjust="0"/>
  </p:normalViewPr>
  <p:slideViewPr>
    <p:cSldViewPr>
      <p:cViewPr>
        <p:scale>
          <a:sx n="68" d="100"/>
          <a:sy n="68" d="100"/>
        </p:scale>
        <p:origin x="-1858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87B6B24-CE2D-4E27-9067-60B3065491D0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82F7F5D0-65EC-41F1-B00E-657197AE2D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29892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7F5D0-65EC-41F1-B00E-657197AE2D44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3508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7F5D0-65EC-41F1-B00E-657197AE2D44}" type="slidenum">
              <a:rPr lang="ru-RU" altLang="ru-RU" smtClean="0"/>
              <a:pPr/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3508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7F5D0-65EC-41F1-B00E-657197AE2D44}" type="slidenum">
              <a:rPr lang="ru-RU" altLang="ru-RU" smtClean="0"/>
              <a:pPr/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3508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7F5D0-65EC-41F1-B00E-657197AE2D44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3508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7F5D0-65EC-41F1-B00E-657197AE2D44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3508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7F5D0-65EC-41F1-B00E-657197AE2D44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3508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7F5D0-65EC-41F1-B00E-657197AE2D44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3508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7F5D0-65EC-41F1-B00E-657197AE2D44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3508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7F5D0-65EC-41F1-B00E-657197AE2D44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3508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7F5D0-65EC-41F1-B00E-657197AE2D44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3508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7F5D0-65EC-41F1-B00E-657197AE2D44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3508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182563" y="182563"/>
            <a:ext cx="8778875" cy="649287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7"/>
          <p:cNvCxnSpPr/>
          <p:nvPr/>
        </p:nvCxnSpPr>
        <p:spPr>
          <a:xfrm>
            <a:off x="1484313" y="3733800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305A829-D9EE-40BD-B6CC-520DC17E85D2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9B5E956-5024-4688-AF6C-09A217883E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296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FDBEC-8CBD-4B5C-A2D1-07E74454097E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6D2DD-3121-4261-9394-00666845DA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52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2C66E-3A93-41F9-A2B8-B186B98F51EF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6B896-4970-4B59-869C-40E6928851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613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C38F4-CD48-4D4F-8A45-43F038254A18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333082-C92A-407B-A8E1-B3844C3F8C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451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485900" y="4021138"/>
            <a:ext cx="6172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66159-2271-4832-B2AD-67C54E1CE6B8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3119D-3C0D-4740-B178-DFD696EB28A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165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A0624-B098-403A-BC74-A6D879102846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F8201-CA80-4176-AC15-169A7DF2E3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117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05ECB-32E1-46EA-8D10-8987A44C4339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7DE52-15D7-49B5-B1B5-9F7726E922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195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4C45E-9A6E-45C9-B1BF-134186879469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14B79-4A29-4E99-B69D-CB09530A2E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872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7C0AB-DFE7-4DF4-AED4-C8CFB2B514FC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614C9-22D9-4A0F-9E88-E8E6A65164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165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2C773-C54F-4F9D-ACED-72EA7DA6201A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1EDA6E-C7F5-4D3E-94B5-F285AF0642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344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4B9B6-E3B0-4B8D-988D-5426CB188FC9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959EB-2DE7-447B-92C4-4A8A0EE7EA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721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563" y="182563"/>
            <a:ext cx="8778875" cy="64928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857250" y="609600"/>
            <a:ext cx="74072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57250" y="2057400"/>
            <a:ext cx="74041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50" y="6224588"/>
            <a:ext cx="174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F70673-9E31-4340-A1D5-BA0486A56F6E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2275" y="6224588"/>
            <a:ext cx="35385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700" y="6224588"/>
            <a:ext cx="12795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</a:defRPr>
            </a:lvl1pPr>
          </a:lstStyle>
          <a:p>
            <a:fld id="{8DFEA665-4527-496F-B893-3BCAC414D6E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6" r:id="rId2"/>
    <p:sldLayoutId id="214748369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itchFamily="34" charset="0"/>
        </a:defRPr>
      </a:lvl9pPr>
    </p:titleStyle>
    <p:bodyStyle>
      <a:lvl1pPr marL="171450" indent="-136525" algn="l" defTabSz="685800" rtl="0" fontAlgn="base">
        <a:lnSpc>
          <a:spcPct val="90000"/>
        </a:lnSpc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6525" algn="l" defTabSz="685800" rtl="0" fontAlgn="base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kern="1200">
          <a:solidFill>
            <a:schemeClr val="accent1"/>
          </a:solidFill>
          <a:latin typeface="+mn-lt"/>
          <a:ea typeface="+mn-ea"/>
          <a:cs typeface="+mn-cs"/>
        </a:defRPr>
      </a:lvl2pPr>
      <a:lvl3pPr marL="547688" indent="-136525" algn="l" defTabSz="685800" rtl="0" fontAlgn="base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063" indent="-136525" algn="l" defTabSz="685800" rtl="0" fontAlgn="base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19163" indent="-136525" algn="l" defTabSz="685800" rtl="0" fontAlgn="base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6988"/>
            <a:ext cx="91725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1750" y="5275263"/>
            <a:ext cx="8788400" cy="1371600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i="1" dirty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Поддержка детской инициативы в познавательно -экспериментальной деятельность в ДОУ</a:t>
            </a:r>
            <a:r>
              <a:rPr lang="ru-RU" sz="4000" b="1" i="1" dirty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4005263"/>
            <a:ext cx="8229600" cy="25193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0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0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3400" b="1" i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588963" y="115888"/>
            <a:ext cx="8247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b="1">
                <a:solidFill>
                  <a:srgbClr val="7030A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МАДОУ ЦРР д\с № 167 город Тюмень</a:t>
            </a:r>
            <a:endParaRPr lang="ru-RU" altLang="ru-RU" sz="3200">
              <a:solidFill>
                <a:srgbClr val="7030A0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endParaRPr lang="ru-RU" altLang="ru-RU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9035" y="4669473"/>
            <a:ext cx="87122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rgbClr val="7030A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4935" y="188640"/>
            <a:ext cx="82804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Формы работы </a:t>
            </a:r>
            <a:endParaRPr lang="ru-RU" sz="3200" b="1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 rot="741223">
            <a:off x="-1952786" y="5236294"/>
            <a:ext cx="86407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b="1" i="1" u="sng" dirty="0" smtClean="0">
                <a:solidFill>
                  <a:srgbClr val="4F6228"/>
                </a:solidFill>
                <a:latin typeface="Monotype Corsiva" panose="03010101010201010101" pitchFamily="66" charset="0"/>
                <a:cs typeface="Times New Roman" pitchFamily="18" charset="0"/>
              </a:rPr>
              <a:t>«Этиология плесени»</a:t>
            </a:r>
            <a:endParaRPr lang="ru-RU" altLang="ru-RU" sz="3200" b="1" i="1" dirty="0">
              <a:solidFill>
                <a:srgbClr val="4F6228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458602" y="6308454"/>
            <a:ext cx="84248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ctr" eaLnBrk="1" hangingPunct="1">
              <a:buFontTx/>
              <a:buChar char="-"/>
            </a:pPr>
            <a:r>
              <a:rPr lang="ru-RU" altLang="ru-RU" sz="2000" b="1" i="1" dirty="0" smtClean="0">
                <a:solidFill>
                  <a:srgbClr val="7030A0"/>
                </a:solidFill>
                <a:latin typeface="Comic Sans MS" pitchFamily="66" charset="0"/>
              </a:rPr>
              <a:t>Конференции</a:t>
            </a:r>
            <a:endParaRPr lang="ru-RU" altLang="ru-RU" sz="2000" b="1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33794" name="Picture 2" descr="https://sun9-59.userapi.com/c854016/v854016219/e9f0d/-jDbmfAGx6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780">
            <a:off x="3448426" y="3794959"/>
            <a:ext cx="1271421" cy="16952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3796" name="Picture 4" descr="https://sun9-28.userapi.com/c858120/v858120219/6cd69/lAzZWsO7Ux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8022">
            <a:off x="6350972" y="4075998"/>
            <a:ext cx="1733710" cy="23116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3797" name="Picture 5" descr="D:\репортажи\Репортаж Этиология плесени\Фото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6792">
            <a:off x="5371079" y="1247953"/>
            <a:ext cx="3324553" cy="24934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3799" name="Picture 7" descr="D:\репортажи\Репортаж Этиология плесени\Фото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33" y="951337"/>
            <a:ext cx="2660174" cy="35468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3800" name="Picture 8" descr="D:\репортажи\Репортаж Этиология плесени\Фото 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193">
            <a:off x="3389227" y="1024234"/>
            <a:ext cx="1743636" cy="23248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9904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9035" y="4669473"/>
            <a:ext cx="87122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rgbClr val="7030A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4935" y="188640"/>
            <a:ext cx="82804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Формы работы </a:t>
            </a:r>
            <a:endParaRPr lang="ru-RU" sz="3200" b="1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23995" y="5412708"/>
            <a:ext cx="86407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600" b="1" i="1" u="sng" dirty="0" smtClean="0">
                <a:solidFill>
                  <a:srgbClr val="4F6228"/>
                </a:solidFill>
                <a:latin typeface="Monotype Corsiva" panose="03010101010201010101" pitchFamily="66" charset="0"/>
                <a:cs typeface="Times New Roman" pitchFamily="18" charset="0"/>
              </a:rPr>
              <a:t>«День Нептуна»</a:t>
            </a:r>
            <a:endParaRPr lang="ru-RU" altLang="ru-RU" sz="3600" b="1" i="1" dirty="0">
              <a:solidFill>
                <a:srgbClr val="4F6228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458602" y="6128595"/>
            <a:ext cx="84248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ctr" eaLnBrk="1" hangingPunct="1">
              <a:buFontTx/>
              <a:buChar char="-"/>
            </a:pPr>
            <a:r>
              <a:rPr lang="ru-RU" altLang="ru-RU" sz="2400" b="1" i="1" dirty="0" smtClean="0">
                <a:solidFill>
                  <a:srgbClr val="7030A0"/>
                </a:solidFill>
                <a:latin typeface="Comic Sans MS" pitchFamily="66" charset="0"/>
              </a:rPr>
              <a:t>Развлечения</a:t>
            </a:r>
            <a:endParaRPr lang="ru-RU" altLang="ru-RU" sz="2400" b="1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35842" name="Picture 2" descr="https://sun9-51.userapi.com/c856132/v856132219/e2f17/2kiPNyyXYJ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607" y="1196752"/>
            <a:ext cx="3855646" cy="28931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5844" name="Picture 4" descr="https://sun9-40.userapi.com/c857420/v857420815/68916/L3nv7uBx4g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848">
            <a:off x="6466032" y="2905352"/>
            <a:ext cx="2417432" cy="3223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5846" name="Picture 6" descr="https://sun9-52.userapi.com/c855120/v855120815/ecdde/nhtQY28hY6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5915">
            <a:off x="365393" y="2922798"/>
            <a:ext cx="2391263" cy="31883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9728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99592" y="4900305"/>
            <a:ext cx="87122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rgbClr val="7030A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4935" y="188640"/>
            <a:ext cx="82804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Формы работы </a:t>
            </a:r>
            <a:endParaRPr lang="ru-RU" sz="3200" b="1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58602" y="5315286"/>
            <a:ext cx="86407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b="1" i="1" u="sng" dirty="0" smtClean="0">
                <a:solidFill>
                  <a:srgbClr val="4F6228"/>
                </a:solidFill>
                <a:latin typeface="Monotype Corsiva" panose="03010101010201010101" pitchFamily="66" charset="0"/>
                <a:cs typeface="Times New Roman" pitchFamily="18" charset="0"/>
              </a:rPr>
              <a:t>«Огород на подоконнике»</a:t>
            </a:r>
            <a:endParaRPr lang="ru-RU" altLang="ru-RU" sz="3200" b="1" i="1" dirty="0">
              <a:solidFill>
                <a:srgbClr val="4F6228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504935" y="5974707"/>
            <a:ext cx="84248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ctr" eaLnBrk="1" hangingPunct="1">
              <a:buFontTx/>
              <a:buChar char="-"/>
            </a:pPr>
            <a:r>
              <a:rPr lang="ru-RU" altLang="ru-RU" sz="2000" b="1" i="1" dirty="0" smtClean="0">
                <a:solidFill>
                  <a:srgbClr val="7030A0"/>
                </a:solidFill>
                <a:latin typeface="Comic Sans MS" pitchFamily="66" charset="0"/>
              </a:rPr>
              <a:t>Привлечение родителей для создание условий детской инициативности </a:t>
            </a:r>
            <a:endParaRPr lang="ru-RU" altLang="ru-RU" sz="2000" b="1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36867" name="Picture 3" descr="C:\Users\Татьяна\Desktop\уголок экспериментирования\JXelubum0x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65" y="1603978"/>
            <a:ext cx="8243394" cy="32713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6834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370" y="332656"/>
            <a:ext cx="7407275" cy="1355725"/>
          </a:xfrm>
        </p:spPr>
        <p:txBody>
          <a:bodyPr/>
          <a:lstStyle/>
          <a:p>
            <a:pPr algn="ctr"/>
            <a:r>
              <a:rPr lang="ru-RU" altLang="ru-RU" sz="2800" b="1" i="1" dirty="0" smtClean="0">
                <a:solidFill>
                  <a:srgbClr val="C0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«Развитие творческой инициативы у детей дошкольного возраста»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41958" y="1484784"/>
            <a:ext cx="7404100" cy="4968552"/>
          </a:xfrm>
        </p:spPr>
        <p:txBody>
          <a:bodyPr/>
          <a:lstStyle/>
          <a:p>
            <a:pPr marL="34925" indent="0" algn="ct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Эффективные формы развития детской инициативы  по направлению «Художественно-эстетическое развитие»</a:t>
            </a:r>
          </a:p>
          <a:p>
            <a:pPr marL="34925" indent="0" algn="ctr">
              <a:buNone/>
            </a:pPr>
            <a:endParaRPr lang="ru-RU" b="1" dirty="0">
              <a:solidFill>
                <a:srgbClr val="7030A0"/>
              </a:solidFill>
            </a:endParaRPr>
          </a:p>
          <a:p>
            <a:pPr marL="34925" indent="0" algn="ctr">
              <a:buNone/>
            </a:pPr>
            <a:endParaRPr lang="ru-RU" b="1" dirty="0" smtClean="0">
              <a:solidFill>
                <a:srgbClr val="7030A0"/>
              </a:solidFill>
            </a:endParaRPr>
          </a:p>
          <a:p>
            <a:pPr marL="34925" indent="0" algn="ctr">
              <a:buNone/>
            </a:pPr>
            <a:endParaRPr lang="ru-RU" b="1" dirty="0">
              <a:solidFill>
                <a:srgbClr val="7030A0"/>
              </a:solidFill>
            </a:endParaRPr>
          </a:p>
          <a:p>
            <a:pPr marL="34925" indent="0" algn="ctr">
              <a:buNone/>
            </a:pPr>
            <a:endParaRPr lang="ru-RU" b="1" dirty="0" smtClean="0">
              <a:solidFill>
                <a:srgbClr val="7030A0"/>
              </a:solidFill>
            </a:endParaRPr>
          </a:p>
          <a:p>
            <a:pPr marL="34925" indent="0" algn="ctr">
              <a:buNone/>
            </a:pPr>
            <a:endParaRPr lang="ru-RU" b="1" dirty="0">
              <a:solidFill>
                <a:srgbClr val="7030A0"/>
              </a:solidFill>
            </a:endParaRPr>
          </a:p>
          <a:p>
            <a:pPr marL="34925" indent="0" algn="ctr">
              <a:buNone/>
            </a:pPr>
            <a:endParaRPr lang="ru-RU" b="1" dirty="0" smtClean="0">
              <a:solidFill>
                <a:srgbClr val="7030A0"/>
              </a:solidFill>
            </a:endParaRPr>
          </a:p>
          <a:p>
            <a:pPr marL="34925" indent="0" algn="ctr">
              <a:buNone/>
            </a:pPr>
            <a:endParaRPr lang="ru-RU" b="1" dirty="0">
              <a:solidFill>
                <a:srgbClr val="7030A0"/>
              </a:solidFill>
            </a:endParaRPr>
          </a:p>
          <a:p>
            <a:pPr marL="34925" indent="0"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34925" indent="0" algn="ctr">
              <a:buNone/>
            </a:pPr>
            <a:r>
              <a:rPr lang="ru-RU" sz="3200" b="1" i="1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Проектная деятельность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92895"/>
            <a:ext cx="4176464" cy="27843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92895"/>
            <a:ext cx="3994018" cy="26642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9552" y="4437111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Проект «С днем рождения,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детский сад!»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6036" y="253248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Проект «Масленица»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1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Совместная деятельность взрослого и детей по преобразованию предметов рукотворного мира и живой </a:t>
            </a:r>
            <a:r>
              <a:rPr lang="ru-RU" altLang="ru-RU" sz="2800" b="1" u="sng" dirty="0" smtClean="0">
                <a:solidFill>
                  <a:srgbClr val="7030A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природы</a:t>
            </a:r>
            <a:r>
              <a:rPr lang="ru-RU" altLang="ru-RU" sz="2800" b="1" dirty="0">
                <a:solidFill>
                  <a:srgbClr val="7030A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/>
            </a:r>
            <a:br>
              <a:rPr lang="ru-RU" altLang="ru-RU" sz="2800" b="1" dirty="0">
                <a:solidFill>
                  <a:srgbClr val="7030A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0"/>
          <a:stretch/>
        </p:blipFill>
        <p:spPr>
          <a:xfrm>
            <a:off x="395536" y="2298071"/>
            <a:ext cx="2540329" cy="302704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" t="5143" r="5689" b="7022"/>
          <a:stretch/>
        </p:blipFill>
        <p:spPr>
          <a:xfrm>
            <a:off x="3018956" y="4005064"/>
            <a:ext cx="3096344" cy="26002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8" b="6372"/>
          <a:stretch/>
        </p:blipFill>
        <p:spPr>
          <a:xfrm>
            <a:off x="6351759" y="2355034"/>
            <a:ext cx="2505064" cy="310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5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3200" b="1" u="sng" dirty="0">
                <a:solidFill>
                  <a:srgbClr val="7030A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Создание условий для самостоятельной дельности </a:t>
            </a:r>
            <a:r>
              <a:rPr lang="ru-RU" altLang="ru-RU" sz="3200" b="1" u="sng" dirty="0" smtClean="0">
                <a:solidFill>
                  <a:srgbClr val="7030A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детей</a:t>
            </a:r>
            <a:r>
              <a:rPr lang="ru-RU" altLang="ru-RU" sz="3200" b="1" u="sng" dirty="0">
                <a:solidFill>
                  <a:srgbClr val="7030A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/>
            </a:r>
            <a:br>
              <a:rPr lang="ru-RU" altLang="ru-RU" sz="3200" b="1" u="sng" dirty="0">
                <a:solidFill>
                  <a:srgbClr val="7030A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</a:br>
            <a:r>
              <a:rPr lang="ru-RU" sz="32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u="sng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4702" r="4441" b="1123"/>
          <a:stretch/>
        </p:blipFill>
        <p:spPr>
          <a:xfrm>
            <a:off x="251520" y="1268760"/>
            <a:ext cx="4427034" cy="37970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 t="4374" r="3220" b="3039"/>
          <a:stretch/>
        </p:blipFill>
        <p:spPr>
          <a:xfrm>
            <a:off x="4499992" y="3272328"/>
            <a:ext cx="4397731" cy="357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9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370" y="363086"/>
            <a:ext cx="7407275" cy="1355725"/>
          </a:xfrm>
        </p:spPr>
        <p:txBody>
          <a:bodyPr/>
          <a:lstStyle/>
          <a:p>
            <a:r>
              <a:rPr lang="ru-RU" altLang="ru-RU" b="1" dirty="0">
                <a:solidFill>
                  <a:srgbClr val="7030A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/>
            </a:r>
            <a:br>
              <a:rPr lang="ru-RU" altLang="ru-RU" b="1" dirty="0">
                <a:solidFill>
                  <a:srgbClr val="7030A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18811"/>
            <a:ext cx="8280920" cy="4590509"/>
          </a:xfrm>
        </p:spPr>
        <p:txBody>
          <a:bodyPr/>
          <a:lstStyle/>
          <a:p>
            <a:pPr marL="342900" indent="-342900" fontAlgn="auto">
              <a:spcAft>
                <a:spcPts val="0"/>
              </a:spcAft>
              <a:buClr>
                <a:srgbClr val="31B6FD"/>
              </a:buClr>
              <a:buFont typeface="Arial" charset="0"/>
              <a:buChar char="•"/>
              <a:defRPr/>
            </a:pPr>
            <a:endParaRPr lang="ru-RU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Clr>
                <a:srgbClr val="31B6FD"/>
              </a:buClr>
              <a:buFont typeface="Arial" charset="0"/>
              <a:buChar char="•"/>
              <a:defRPr/>
            </a:pP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Сюжетное обыгрывание</a:t>
            </a: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Clr>
                <a:srgbClr val="31B6FD"/>
              </a:buClr>
              <a:buFont typeface="Arial" charset="0"/>
              <a:buChar char="•"/>
              <a:defRPr/>
            </a:pPr>
            <a:endParaRPr lang="ru-RU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Clr>
                <a:srgbClr val="31B6FD"/>
              </a:buClr>
              <a:buFont typeface="Arial" charset="0"/>
              <a:buChar char="•"/>
              <a:defRPr/>
            </a:pP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Clr>
                <a:srgbClr val="31B6FD"/>
              </a:buClr>
              <a:buFont typeface="Arial" charset="0"/>
              <a:buChar char="•"/>
              <a:defRPr/>
            </a:pPr>
            <a:endParaRPr lang="ru-RU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Clr>
                <a:srgbClr val="31B6FD"/>
              </a:buClr>
              <a:buFont typeface="Arial" charset="0"/>
              <a:buChar char="•"/>
              <a:defRPr/>
            </a:pPr>
            <a:endParaRPr lang="ru-RU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Clr>
                <a:srgbClr val="31B6FD"/>
              </a:buClr>
              <a:buFont typeface="Arial" charset="0"/>
              <a:buChar char="•"/>
              <a:defRPr/>
            </a:pP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Clr>
                <a:srgbClr val="31B6FD"/>
              </a:buClr>
              <a:buFont typeface="Arial" charset="0"/>
              <a:buChar char="•"/>
              <a:defRPr/>
            </a:pP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 fontAlgn="auto">
              <a:spcAft>
                <a:spcPts val="0"/>
              </a:spcAft>
              <a:buClr>
                <a:srgbClr val="31B6FD"/>
              </a:buClr>
              <a:buFont typeface="Arial" charset="0"/>
              <a:buChar char="•"/>
              <a:defRPr/>
            </a:pPr>
            <a:endParaRPr lang="ru-RU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 fontAlgn="auto">
              <a:spcAft>
                <a:spcPts val="0"/>
              </a:spcAft>
              <a:buClr>
                <a:srgbClr val="31B6FD"/>
              </a:buClr>
              <a:buFont typeface="Arial" charset="0"/>
              <a:buChar char="•"/>
              <a:defRPr/>
            </a:pP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воображаемых миров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764704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«Педагогические </a:t>
            </a:r>
            <a:r>
              <a:rPr lang="ru-RU" altLang="ru-RU" sz="28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условия для проявления детской </a:t>
            </a:r>
            <a:r>
              <a:rPr lang="ru-RU" altLang="ru-RU" sz="28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инициативности»</a:t>
            </a:r>
            <a:endParaRPr lang="ru-RU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91471"/>
            <a:ext cx="3537064" cy="265279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87" y="2459442"/>
            <a:ext cx="3318247" cy="256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0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476672"/>
            <a:ext cx="7848872" cy="5619328"/>
          </a:xfrm>
        </p:spPr>
        <p:txBody>
          <a:bodyPr/>
          <a:lstStyle/>
          <a:p>
            <a:pPr marL="342900" indent="-342900" fontAlgn="auto">
              <a:spcAft>
                <a:spcPts val="0"/>
              </a:spcAft>
              <a:buClr>
                <a:srgbClr val="31B6FD"/>
              </a:buClr>
              <a:buFont typeface="Arial" charset="0"/>
              <a:buChar char="•"/>
              <a:defRPr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Совместное сюжетосложение с элементами 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режиссуры</a:t>
            </a:r>
          </a:p>
          <a:p>
            <a:pPr marL="342900" indent="-342900" fontAlgn="auto">
              <a:spcAft>
                <a:spcPts val="0"/>
              </a:spcAft>
              <a:buClr>
                <a:srgbClr val="31B6FD"/>
              </a:buClr>
              <a:buFont typeface="Arial" charset="0"/>
              <a:buChar char="•"/>
              <a:defRPr/>
            </a:pP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Clr>
                <a:srgbClr val="31B6FD"/>
              </a:buClr>
              <a:buFont typeface="Arial" charset="0"/>
              <a:buChar char="•"/>
              <a:defRPr/>
            </a:pPr>
            <a:endParaRPr lang="ru-RU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Clr>
                <a:srgbClr val="31B6FD"/>
              </a:buClr>
              <a:buNone/>
              <a:defRPr/>
            </a:pP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Clr>
                <a:srgbClr val="31B6FD"/>
              </a:buClr>
              <a:buNone/>
              <a:defRPr/>
            </a:pPr>
            <a:endParaRPr lang="ru-RU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Clr>
                <a:srgbClr val="31B6FD"/>
              </a:buClr>
              <a:buNone/>
              <a:defRPr/>
            </a:pP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Clr>
                <a:srgbClr val="31B6FD"/>
              </a:buClr>
              <a:buNone/>
              <a:defRPr/>
            </a:pPr>
            <a:endParaRPr lang="ru-RU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Clr>
                <a:srgbClr val="31B6FD"/>
              </a:buClr>
              <a:buNone/>
              <a:defRPr/>
            </a:pP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Clr>
                <a:srgbClr val="31B6FD"/>
              </a:buClr>
              <a:buNone/>
              <a:defRPr/>
            </a:pP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686171"/>
            <a:ext cx="5139820" cy="43924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" y="2397066"/>
            <a:ext cx="5476303" cy="40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476672"/>
            <a:ext cx="7433766" cy="561932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Игры-представления по мотивам 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сказок</a:t>
            </a:r>
          </a:p>
          <a:p>
            <a:pPr marL="34925" indent="0">
              <a:buNone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839932"/>
            <a:ext cx="4837730" cy="4049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5"/>
            <a:ext cx="5120380" cy="417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5"/>
          <p:cNvSpPr>
            <a:spLocks noChangeArrowheads="1"/>
          </p:cNvSpPr>
          <p:nvPr/>
        </p:nvSpPr>
        <p:spPr bwMode="auto">
          <a:xfrm>
            <a:off x="-109153" y="252277"/>
            <a:ext cx="928928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 i="1" dirty="0" smtClean="0">
                <a:solidFill>
                  <a:srgbClr val="C0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«Поддержка детской инициативности старшего дошкольного возраста в познавательно- экспериментальной деятельности»   </a:t>
            </a:r>
            <a:endParaRPr lang="ru-RU" altLang="ru-RU" sz="2800" b="1" i="1" dirty="0">
              <a:solidFill>
                <a:srgbClr val="C00000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388" y="3933825"/>
            <a:ext cx="87122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rgbClr val="7030A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0412" y="1637272"/>
            <a:ext cx="82804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u="sng" dirty="0" smtClean="0">
                <a:solidFill>
                  <a:srgbClr val="002060"/>
                </a:solidFill>
                <a:latin typeface="Comic Sans MS" pitchFamily="66" charset="0"/>
                <a:cs typeface="+mn-cs"/>
              </a:rPr>
              <a:t>Способы поддержки детской инициативности:</a:t>
            </a:r>
            <a:endParaRPr lang="ru-RU" sz="2400" b="1" i="1" dirty="0">
              <a:solidFill>
                <a:srgbClr val="00206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9" name="Прямоугольник 5"/>
          <p:cNvSpPr>
            <a:spLocks noChangeArrowheads="1"/>
          </p:cNvSpPr>
          <p:nvPr/>
        </p:nvSpPr>
        <p:spPr bwMode="auto">
          <a:xfrm>
            <a:off x="323056" y="5943183"/>
            <a:ext cx="84248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i="1" dirty="0" smtClean="0">
                <a:solidFill>
                  <a:srgbClr val="7030A0"/>
                </a:solidFill>
                <a:latin typeface="Comic Sans MS" pitchFamily="66" charset="0"/>
              </a:rPr>
              <a:t>- Создана предметно – пространственная среда для проявления детской самостоятельности</a:t>
            </a:r>
            <a:endParaRPr lang="ru-RU" altLang="ru-RU" sz="2000" b="1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7175" name="Picture 7" descr="https://sun9-40.userapi.com/c840026/v840026109/15c39/r8lzC6WOfC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" y="2392207"/>
            <a:ext cx="2521253" cy="33616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7" name="Picture 9" descr="https://sun9-15.userapi.com/c854416/v854416219/e76ba/x0Xz6SHPoI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90" y="2395974"/>
            <a:ext cx="2549952" cy="33999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81" name="Picture 13" descr="https://sun9-13.userapi.com/c851216/v851216219/1b2da0/70FNva5rYO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2395975"/>
            <a:ext cx="2552121" cy="34028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9388" y="3933825"/>
            <a:ext cx="87122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rgbClr val="7030A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18" y="476672"/>
            <a:ext cx="82804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u="sng" dirty="0" smtClean="0">
                <a:solidFill>
                  <a:srgbClr val="002060"/>
                </a:solidFill>
                <a:latin typeface="Comic Sans MS" pitchFamily="66" charset="0"/>
                <a:cs typeface="+mn-cs"/>
              </a:rPr>
              <a:t>Способы поддержки детской инициативности:</a:t>
            </a:r>
            <a:endParaRPr lang="ru-RU" sz="2400" b="1" i="1" dirty="0">
              <a:solidFill>
                <a:srgbClr val="00206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9" name="Прямоугольник 5"/>
          <p:cNvSpPr>
            <a:spLocks noChangeArrowheads="1"/>
          </p:cNvSpPr>
          <p:nvPr/>
        </p:nvSpPr>
        <p:spPr bwMode="auto">
          <a:xfrm>
            <a:off x="323056" y="5943183"/>
            <a:ext cx="84248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i="1" dirty="0" smtClean="0">
                <a:solidFill>
                  <a:srgbClr val="7030A0"/>
                </a:solidFill>
                <a:latin typeface="Comic Sans MS" pitchFamily="66" charset="0"/>
              </a:rPr>
              <a:t>- Самостоятельный выбор друзей</a:t>
            </a:r>
            <a:endParaRPr lang="ru-RU" altLang="ru-RU" sz="2000" b="1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25602" name="Picture 2" descr="https://sun9-24.userapi.com/c852320/v852320219/1c3cd1/ahBbUUJ4SX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59" y="1628800"/>
            <a:ext cx="4128459" cy="30963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604" name="Picture 4" descr="https://sun9-60.userapi.com/c855532/v855532219/e6f20/AjYcTDbxdU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3"/>
            <a:ext cx="3528392" cy="47045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819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9388" y="3933825"/>
            <a:ext cx="87122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rgbClr val="7030A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18" y="476672"/>
            <a:ext cx="82804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u="sng" dirty="0" smtClean="0">
                <a:solidFill>
                  <a:srgbClr val="002060"/>
                </a:solidFill>
                <a:latin typeface="Comic Sans MS" pitchFamily="66" charset="0"/>
                <a:cs typeface="+mn-cs"/>
              </a:rPr>
              <a:t>Способы поддержки детской инициативности:</a:t>
            </a:r>
            <a:endParaRPr lang="ru-RU" sz="2400" b="1" i="1" dirty="0">
              <a:solidFill>
                <a:srgbClr val="00206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9" name="Прямоугольник 5"/>
          <p:cNvSpPr>
            <a:spLocks noChangeArrowheads="1"/>
          </p:cNvSpPr>
          <p:nvPr/>
        </p:nvSpPr>
        <p:spPr bwMode="auto">
          <a:xfrm>
            <a:off x="323056" y="5943183"/>
            <a:ext cx="84248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i="1" dirty="0" smtClean="0">
                <a:solidFill>
                  <a:srgbClr val="7030A0"/>
                </a:solidFill>
                <a:latin typeface="Comic Sans MS" pitchFamily="66" charset="0"/>
              </a:rPr>
              <a:t>- Проведение экспериментальной деятельности по интересам </a:t>
            </a:r>
            <a:endParaRPr lang="ru-RU" altLang="ru-RU" sz="2000" b="1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26626" name="Picture 2" descr="https://sun9-18.userapi.com/c854320/v854320777/e30da/uX5RMgDewe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3294366" cy="43924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628" name="Picture 4" descr="https://sun9-49.userapi.com/c858424/v858424219/6af5c/OuDyJw4m6m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18" y="1333070"/>
            <a:ext cx="3246134" cy="43281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7895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9388" y="3933825"/>
            <a:ext cx="87122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rgbClr val="7030A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18" y="210790"/>
            <a:ext cx="82804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Формы работы </a:t>
            </a:r>
            <a:endParaRPr lang="ru-RU" sz="3200" b="1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9" name="Прямоугольник 5"/>
          <p:cNvSpPr>
            <a:spLocks noChangeArrowheads="1"/>
          </p:cNvSpPr>
          <p:nvPr/>
        </p:nvSpPr>
        <p:spPr bwMode="auto">
          <a:xfrm>
            <a:off x="323056" y="5943183"/>
            <a:ext cx="84248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i="1" dirty="0" smtClean="0">
                <a:solidFill>
                  <a:srgbClr val="7030A0"/>
                </a:solidFill>
                <a:latin typeface="Comic Sans MS" pitchFamily="66" charset="0"/>
              </a:rPr>
              <a:t>- Проведение НОД для развития детской инициативности </a:t>
            </a:r>
            <a:endParaRPr lang="ru-RU" altLang="ru-RU" sz="2000" b="1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27650" name="Picture 2" descr="https://sun9-59.userapi.com/c824602/v824602583/182956/VKTX8IGJ0c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187">
            <a:off x="375724" y="1052736"/>
            <a:ext cx="2333941" cy="31119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 rot="868745">
            <a:off x="-1980531" y="5005726"/>
            <a:ext cx="86407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 i="1" u="sng" dirty="0" smtClean="0">
                <a:solidFill>
                  <a:srgbClr val="4F6228"/>
                </a:solidFill>
                <a:latin typeface="Monotype Corsiva" panose="03010101010201010101" pitchFamily="66" charset="0"/>
                <a:cs typeface="Times New Roman" pitchFamily="18" charset="0"/>
              </a:rPr>
              <a:t>«Путешествие капельки»</a:t>
            </a:r>
            <a:endParaRPr lang="ru-RU" altLang="ru-RU" sz="2800" b="1" i="1" dirty="0">
              <a:solidFill>
                <a:srgbClr val="4F6228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7652" name="Picture 4" descr="https://sun9-34.userapi.com/c845520/v845520583/a4a1c/1NZW-xQKWy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311">
            <a:off x="2908230" y="1904183"/>
            <a:ext cx="2507066" cy="33427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7654" name="Picture 6" descr="https://sun9-33.userapi.com/c851120/v851120219/1b30a3/TcgURKCLcl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208">
            <a:off x="5868144" y="1052736"/>
            <a:ext cx="2650006" cy="35333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 rot="21013791">
            <a:off x="2972818" y="4928813"/>
            <a:ext cx="81911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 i="1" u="sng" dirty="0" smtClean="0">
                <a:solidFill>
                  <a:srgbClr val="4F6228"/>
                </a:solidFill>
                <a:latin typeface="Monotype Corsiva" panose="03010101010201010101" pitchFamily="66" charset="0"/>
                <a:cs typeface="Times New Roman" pitchFamily="18" charset="0"/>
              </a:rPr>
              <a:t>«Живые организмы»</a:t>
            </a:r>
            <a:endParaRPr lang="ru-RU" altLang="ru-RU" sz="2800" b="1" i="1" dirty="0">
              <a:solidFill>
                <a:srgbClr val="4F6228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05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9388" y="3933825"/>
            <a:ext cx="87122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rgbClr val="7030A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18" y="210790"/>
            <a:ext cx="82804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Формы работы </a:t>
            </a:r>
            <a:endParaRPr lang="ru-RU" sz="3200" b="1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9" name="Прямоугольник 5"/>
          <p:cNvSpPr>
            <a:spLocks noChangeArrowheads="1"/>
          </p:cNvSpPr>
          <p:nvPr/>
        </p:nvSpPr>
        <p:spPr bwMode="auto">
          <a:xfrm>
            <a:off x="323056" y="5943183"/>
            <a:ext cx="84248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i="1" dirty="0" smtClean="0">
                <a:solidFill>
                  <a:srgbClr val="7030A0"/>
                </a:solidFill>
                <a:latin typeface="Comic Sans MS" pitchFamily="66" charset="0"/>
              </a:rPr>
              <a:t>- Проведение НОД для развития детской инициативности </a:t>
            </a:r>
            <a:endParaRPr lang="ru-RU" altLang="ru-RU" sz="2000" b="1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 rot="21017581">
            <a:off x="1385903" y="5058647"/>
            <a:ext cx="86407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600" b="1" i="1" u="sng" dirty="0" smtClean="0">
                <a:solidFill>
                  <a:srgbClr val="4F6228"/>
                </a:solidFill>
                <a:latin typeface="Monotype Corsiva" panose="03010101010201010101" pitchFamily="66" charset="0"/>
                <a:cs typeface="Times New Roman" pitchFamily="18" charset="0"/>
              </a:rPr>
              <a:t>«Воздух невидимка»</a:t>
            </a:r>
            <a:endParaRPr lang="ru-RU" altLang="ru-RU" sz="3600" b="1" i="1" dirty="0">
              <a:solidFill>
                <a:srgbClr val="4F6228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9698" name="Picture 2" descr="https://sun9-54.userapi.com/c855120/v855120777/ea44f/pogJJTwBL5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5265">
            <a:off x="509274" y="1597826"/>
            <a:ext cx="4805306" cy="36039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22" name="Picture 2" descr="https://sun9-59.userapi.com/c851020/v851020777/1abd68/gB7lNUEtU9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4708">
            <a:off x="5529434" y="676382"/>
            <a:ext cx="2979290" cy="39723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1257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9388" y="3933825"/>
            <a:ext cx="87122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rgbClr val="7030A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18" y="210790"/>
            <a:ext cx="82804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Формы работы </a:t>
            </a:r>
            <a:endParaRPr lang="ru-RU" sz="3200" b="1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 rot="21299089">
            <a:off x="-2210249" y="5553238"/>
            <a:ext cx="86407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 i="1" u="sng" dirty="0" smtClean="0">
                <a:solidFill>
                  <a:srgbClr val="4F6228"/>
                </a:solidFill>
                <a:latin typeface="Monotype Corsiva" panose="03010101010201010101" pitchFamily="66" charset="0"/>
                <a:cs typeface="Times New Roman" pitchFamily="18" charset="0"/>
              </a:rPr>
              <a:t>«Наблюдение за деревьями </a:t>
            </a:r>
          </a:p>
          <a:p>
            <a:pPr algn="ctr" eaLnBrk="1" hangingPunct="1"/>
            <a:r>
              <a:rPr lang="ru-RU" altLang="ru-RU" sz="2800" b="1" i="1" u="sng" dirty="0" smtClean="0">
                <a:solidFill>
                  <a:srgbClr val="4F6228"/>
                </a:solidFill>
                <a:latin typeface="Monotype Corsiva" panose="03010101010201010101" pitchFamily="66" charset="0"/>
                <a:cs typeface="Times New Roman" pitchFamily="18" charset="0"/>
              </a:rPr>
              <a:t>ранней весной»</a:t>
            </a:r>
            <a:endParaRPr lang="ru-RU" altLang="ru-RU" sz="2800" b="1" i="1" dirty="0">
              <a:solidFill>
                <a:srgbClr val="4F6228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 rot="333546">
            <a:off x="2345833" y="5569497"/>
            <a:ext cx="81911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 i="1" u="sng" dirty="0" smtClean="0">
                <a:solidFill>
                  <a:srgbClr val="4F6228"/>
                </a:solidFill>
                <a:latin typeface="Monotype Corsiva" panose="03010101010201010101" pitchFamily="66" charset="0"/>
                <a:cs typeface="Times New Roman" pitchFamily="18" charset="0"/>
              </a:rPr>
              <a:t>«Как помидоры стесняются»</a:t>
            </a:r>
            <a:endParaRPr lang="ru-RU" altLang="ru-RU" sz="2800" b="1" i="1" dirty="0">
              <a:solidFill>
                <a:srgbClr val="4F6228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8674" name="Picture 2" descr="https://sun9-55.userapi.com/c851124/v851124219/1aba95/97dY6lFgRW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8806">
            <a:off x="470645" y="3360010"/>
            <a:ext cx="2879774" cy="21608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543306" y="6287103"/>
            <a:ext cx="84248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i="1" dirty="0" smtClean="0">
                <a:solidFill>
                  <a:srgbClr val="7030A0"/>
                </a:solidFill>
                <a:latin typeface="Comic Sans MS" pitchFamily="66" charset="0"/>
              </a:rPr>
              <a:t>- Наблюдения и бытовой труд</a:t>
            </a:r>
            <a:endParaRPr lang="ru-RU" altLang="ru-RU" sz="2000" b="1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28678" name="Picture 6" descr="https://sun9-36.userapi.com/c850128/v850128777/1cd7d0/EMtRoz6fZj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183">
            <a:off x="4460001" y="2919971"/>
            <a:ext cx="3272404" cy="24543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8676" name="Picture 4" descr="https://sun9-12.userapi.com/c850424/v850424777/1a68fb/o-_xVI_ueA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063">
            <a:off x="6127491" y="795180"/>
            <a:ext cx="2353966" cy="31386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8680" name="Picture 8" descr="https://sun9-13.userapi.com/c854320/v854320219/e6ed3/finyhrBgBz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1234">
            <a:off x="619623" y="489362"/>
            <a:ext cx="1916209" cy="25549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 rot="21299089">
            <a:off x="-746868" y="1202227"/>
            <a:ext cx="86407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 i="1" u="sng" dirty="0" smtClean="0">
                <a:solidFill>
                  <a:srgbClr val="4F6228"/>
                </a:solidFill>
                <a:latin typeface="Monotype Corsiva" panose="03010101010201010101" pitchFamily="66" charset="0"/>
                <a:cs typeface="Times New Roman" pitchFamily="18" charset="0"/>
              </a:rPr>
              <a:t>«Ухаживание </a:t>
            </a:r>
          </a:p>
          <a:p>
            <a:pPr algn="ctr" eaLnBrk="1" hangingPunct="1"/>
            <a:r>
              <a:rPr lang="ru-RU" altLang="ru-RU" sz="2800" b="1" i="1" u="sng" dirty="0" smtClean="0">
                <a:solidFill>
                  <a:srgbClr val="4F6228"/>
                </a:solidFill>
                <a:latin typeface="Monotype Corsiva" panose="03010101010201010101" pitchFamily="66" charset="0"/>
                <a:cs typeface="Times New Roman" pitchFamily="18" charset="0"/>
              </a:rPr>
              <a:t>за огородом»</a:t>
            </a:r>
            <a:endParaRPr lang="ru-RU" altLang="ru-RU" sz="2800" b="1" i="1" dirty="0">
              <a:solidFill>
                <a:srgbClr val="4F6228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69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9388" y="3933825"/>
            <a:ext cx="87122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rgbClr val="7030A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4935" y="332656"/>
            <a:ext cx="82804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Формы работы </a:t>
            </a:r>
            <a:endParaRPr lang="ru-RU" sz="3200" b="1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 rot="20887349">
            <a:off x="-1443319" y="4912370"/>
            <a:ext cx="86407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 i="1" u="sng" dirty="0" smtClean="0">
                <a:solidFill>
                  <a:srgbClr val="4F6228"/>
                </a:solidFill>
                <a:latin typeface="Monotype Corsiva" panose="03010101010201010101" pitchFamily="66" charset="0"/>
                <a:cs typeface="Times New Roman" pitchFamily="18" charset="0"/>
              </a:rPr>
              <a:t>«Фейерверк из воздуха»</a:t>
            </a:r>
            <a:endParaRPr lang="ru-RU" altLang="ru-RU" sz="2800" b="1" i="1" dirty="0">
              <a:solidFill>
                <a:srgbClr val="4F6228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 rot="333546">
            <a:off x="2788702" y="4423253"/>
            <a:ext cx="81911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 i="1" u="sng" dirty="0" smtClean="0">
                <a:solidFill>
                  <a:srgbClr val="4F6228"/>
                </a:solidFill>
                <a:latin typeface="Monotype Corsiva" panose="03010101010201010101" pitchFamily="66" charset="0"/>
                <a:cs typeface="Times New Roman" pitchFamily="18" charset="0"/>
              </a:rPr>
              <a:t>«Можно ли рисовать </a:t>
            </a:r>
          </a:p>
          <a:p>
            <a:pPr algn="ctr" eaLnBrk="1" hangingPunct="1"/>
            <a:r>
              <a:rPr lang="ru-RU" altLang="ru-RU" sz="2800" b="1" i="1" u="sng" dirty="0" smtClean="0">
                <a:solidFill>
                  <a:srgbClr val="4F6228"/>
                </a:solidFill>
                <a:latin typeface="Monotype Corsiva" panose="03010101010201010101" pitchFamily="66" charset="0"/>
                <a:cs typeface="Times New Roman" pitchFamily="18" charset="0"/>
              </a:rPr>
              <a:t>листьями?»</a:t>
            </a:r>
            <a:endParaRPr lang="ru-RU" altLang="ru-RU" sz="2800" b="1" i="1" dirty="0">
              <a:solidFill>
                <a:srgbClr val="4F6228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432704" y="6142058"/>
            <a:ext cx="84248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i="1" dirty="0" smtClean="0">
                <a:solidFill>
                  <a:srgbClr val="7030A0"/>
                </a:solidFill>
                <a:latin typeface="Comic Sans MS" pitchFamily="66" charset="0"/>
              </a:rPr>
              <a:t>- Спонтанные игры и задания в режиме дня</a:t>
            </a:r>
            <a:endParaRPr lang="ru-RU" altLang="ru-RU" sz="2000" b="1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31746" name="Picture 2" descr="https://sun9-13.userapi.com/c851320/v851320815/1b8af4/9-ZEZkzQXn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3560">
            <a:off x="605509" y="1860448"/>
            <a:ext cx="4007130" cy="30053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748" name="Picture 4" descr="https://sun9-23.userapi.com/c855028/v855028815/eb374/kjh4lPi01J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7099">
            <a:off x="5250841" y="1574526"/>
            <a:ext cx="3498021" cy="26235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7803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9035" y="4669473"/>
            <a:ext cx="87122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rgbClr val="7030A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4935" y="332656"/>
            <a:ext cx="82804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Формы работы </a:t>
            </a:r>
            <a:endParaRPr lang="ru-RU" sz="3200" b="1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 rot="21033277">
            <a:off x="-1905981" y="5605765"/>
            <a:ext cx="86407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 i="1" u="sng" dirty="0" smtClean="0">
                <a:solidFill>
                  <a:srgbClr val="4F6228"/>
                </a:solidFill>
                <a:latin typeface="Monotype Corsiva" panose="03010101010201010101" pitchFamily="66" charset="0"/>
                <a:cs typeface="Times New Roman" pitchFamily="18" charset="0"/>
              </a:rPr>
              <a:t>«Тонет – не тонет»</a:t>
            </a:r>
            <a:endParaRPr lang="ru-RU" altLang="ru-RU" sz="2800" b="1" i="1" dirty="0">
              <a:solidFill>
                <a:srgbClr val="4F6228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 rot="333546">
            <a:off x="2623582" y="5440536"/>
            <a:ext cx="81911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 i="1" u="sng" dirty="0" smtClean="0">
                <a:solidFill>
                  <a:srgbClr val="4F6228"/>
                </a:solidFill>
                <a:latin typeface="Monotype Corsiva" panose="03010101010201010101" pitchFamily="66" charset="0"/>
                <a:cs typeface="Times New Roman" pitchFamily="18" charset="0"/>
              </a:rPr>
              <a:t>«Почему не бежит вода?</a:t>
            </a:r>
            <a:endParaRPr lang="ru-RU" altLang="ru-RU" sz="2800" b="1" i="1" dirty="0">
              <a:solidFill>
                <a:srgbClr val="4F6228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432704" y="6142058"/>
            <a:ext cx="84248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ctr" eaLnBrk="1" hangingPunct="1">
              <a:buFontTx/>
              <a:buChar char="-"/>
            </a:pPr>
            <a:r>
              <a:rPr lang="ru-RU" altLang="ru-RU" sz="2000" b="1" i="1" dirty="0" smtClean="0">
                <a:solidFill>
                  <a:srgbClr val="7030A0"/>
                </a:solidFill>
                <a:latin typeface="Comic Sans MS" pitchFamily="66" charset="0"/>
              </a:rPr>
              <a:t>Совместные эксперименты и опыты </a:t>
            </a:r>
            <a:endParaRPr lang="ru-RU" altLang="ru-RU" sz="2000" b="1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32770" name="Picture 2" descr="https://sun9-42.userapi.com/c854024/v854024777/eb6b5/xgQKRe-wIP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4056">
            <a:off x="735350" y="1439904"/>
            <a:ext cx="3026123" cy="40348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2772" name="Picture 4" descr="https://sun9-34.userapi.com/c854320/v854320777/e30e4/DM-JkoZ5p3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278">
            <a:off x="5221302" y="1191005"/>
            <a:ext cx="2995678" cy="39942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2431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1825</TotalTime>
  <Words>276</Words>
  <Application>Microsoft Office PowerPoint</Application>
  <PresentationFormat>Экран (4:3)</PresentationFormat>
  <Paragraphs>93</Paragraphs>
  <Slides>18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«Развитие творческой инициативы у детей дошкольного возраста»</vt:lpstr>
      <vt:lpstr>Совместная деятельность взрослого и детей по преобразованию предметов рукотворного мира и живой природы </vt:lpstr>
      <vt:lpstr>Создание условий для самостоятельной дельности детей  </vt:lpstr>
      <vt:lpstr>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Надежда</dc:creator>
  <cp:lastModifiedBy>user</cp:lastModifiedBy>
  <cp:revision>173</cp:revision>
  <dcterms:created xsi:type="dcterms:W3CDTF">2018-03-14T14:11:23Z</dcterms:created>
  <dcterms:modified xsi:type="dcterms:W3CDTF">2019-09-10T10:58:23Z</dcterms:modified>
</cp:coreProperties>
</file>