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4EE196-7C0E-4A17-9177-F26AC57CB96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1DD248-C5A4-4F95-9FA6-90F5312956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Users\User\AppData\Local\Temp\FineReader12.00\media\image6.jpe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file:///C:\Users\User\AppData\Local\Temp\FineReader12.00\media\image10.jpeg" TargetMode="External"/><Relationship Id="rId7" Type="http://schemas.openxmlformats.org/officeDocument/2006/relationships/image" Target="file:///C:\Users\User\AppData\Local\Temp\FineReader12.00\media\image12.jpeg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file:///C:\Users\User\AppData\Local\Temp\FineReader12.00\media\image14.jpeg" TargetMode="External"/><Relationship Id="rId5" Type="http://schemas.openxmlformats.org/officeDocument/2006/relationships/image" Target="file:///C:\Users\User\AppData\Local\Temp\FineReader12.00\media\image11.jpe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image" Target="file:///C:\Users\User\AppData\Local\Temp\FineReader12.00\media\image13.jpe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lprof.r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moop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928670"/>
          <a:ext cx="7143800" cy="3048000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2475068">
                <a:tc>
                  <a:txBody>
                    <a:bodyPr/>
                    <a:lstStyle/>
                    <a:p>
                      <a:pPr marL="25400" algn="ctr">
                        <a:spcAft>
                          <a:spcPts val="0"/>
                        </a:spcAft>
                      </a:pPr>
                      <a: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ОЗДОРОВЛЕНИЕ ЧЛЕНОВ</a:t>
                      </a:r>
                      <a:b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ПРОФСОЮЗОВ -</a:t>
                      </a:r>
                      <a:b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ВАЖНАЯ СОСТАВЛЯЮЩАЯ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Unicode MS"/>
                      </a:endParaRPr>
                    </a:p>
                    <a:p>
                      <a:pPr marL="25400" algn="ctr">
                        <a:spcAft>
                          <a:spcPts val="0"/>
                        </a:spcAft>
                      </a:pPr>
                      <a: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ЧАСТЬ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Unicode MS"/>
                      </a:endParaRPr>
                    </a:p>
                    <a:p>
                      <a:pPr marL="25400" algn="ctr">
                        <a:spcAft>
                          <a:spcPts val="0"/>
                        </a:spcAft>
                      </a:pPr>
                      <a: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СОЦИАЛЬНО-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4000504"/>
          <a:ext cx="7215238" cy="2438400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1489624">
                <a:tc>
                  <a:txBody>
                    <a:bodyPr/>
                    <a:lstStyle/>
                    <a:p>
                      <a:pPr marL="25400" algn="ctr">
                        <a:spcAft>
                          <a:spcPts val="0"/>
                        </a:spcAft>
                      </a:pPr>
                      <a: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ПСИХОЛОГИЧЕСКОЙ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Unicode MS"/>
                      </a:endParaRPr>
                    </a:p>
                    <a:p>
                      <a:pPr marL="25400" algn="ctr">
                        <a:spcAft>
                          <a:spcPts val="0"/>
                        </a:spcAft>
                      </a:pPr>
                      <a: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МОТИВАЦИИ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0" u="none" strike="noStrike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ПРОФСОЮЗНОГО ЧЛЕНСТВА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5" name="Рисунок 0" descr="Б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4429132"/>
            <a:ext cx="1801345" cy="1785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642918"/>
          <a:ext cx="6500858" cy="579881"/>
        </p:xfrm>
        <a:graphic>
          <a:graphicData uri="http://schemas.openxmlformats.org/drawingml/2006/table">
            <a:tbl>
              <a:tblPr/>
              <a:tblGrid>
                <a:gridCol w="6500858"/>
              </a:tblGrid>
              <a:tr h="579881">
                <a:tc>
                  <a:txBody>
                    <a:bodyPr/>
                    <a:lstStyle/>
                    <a:p>
                      <a:pPr marL="786130" marR="463550" algn="l">
                        <a:spcAft>
                          <a:spcPts val="0"/>
                        </a:spcAft>
                      </a:pPr>
                      <a:r>
                        <a:rPr lang="ru-RU" sz="18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ПОЧЕМУ ПУТЕВКИ ВЫГОДНО ПОКУПАТЬ </a:t>
                      </a:r>
                      <a:br>
                        <a:rPr lang="ru-RU" sz="18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8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                  ЧЕРЕЗ ПРОФСОЮЗ?</a:t>
                      </a:r>
                      <a:r>
                        <a:rPr lang="ru-RU" sz="100" b="1" dirty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endParaRPr lang="ru-RU" sz="900" b="1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9" name="Рисунок 0" descr="Б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285860"/>
            <a:ext cx="1114425" cy="10287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imag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8858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imag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428736"/>
            <a:ext cx="9144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643702" y="2500306"/>
          <a:ext cx="1357322" cy="153861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Член профсоюза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215074" y="4000504"/>
          <a:ext cx="2209800" cy="5715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Профсоюзная путевка</a:t>
                      </a:r>
                      <a:b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(место в двухместном номере</a:t>
                      </a:r>
                      <a:b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на 14 дней)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715140" y="4786322"/>
          <a:ext cx="1571636" cy="228600"/>
        </p:xfrm>
        <a:graphic>
          <a:graphicData uri="http://schemas.openxmlformats.org/drawingml/2006/table">
            <a:tbl>
              <a:tblPr/>
              <a:tblGrid>
                <a:gridCol w="1571636"/>
              </a:tblGrid>
              <a:tr h="228600">
                <a:tc>
                  <a:txBody>
                    <a:bodyPr/>
                    <a:lstStyle/>
                    <a:p>
                      <a:pPr marR="1397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27 440 рублей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Users\User\AppData\Local\Temp\FineReader12.00\media\image6.jpeg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6786578" y="2786058"/>
            <a:ext cx="1038225" cy="105727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858016" y="5143512"/>
          <a:ext cx="1143008" cy="179451"/>
        </p:xfrm>
        <a:graphic>
          <a:graphicData uri="http://schemas.openxmlformats.org/drawingml/2006/table">
            <a:tbl>
              <a:tblPr/>
              <a:tblGrid>
                <a:gridCol w="114300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FF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Скидка </a:t>
                      </a:r>
                      <a:r>
                        <a:rPr lang="ru-RU" sz="1300" b="1" i="0" u="none" strike="noStrike" spc="0" dirty="0">
                          <a:solidFill>
                            <a:srgbClr val="FF0000"/>
                          </a:solidFill>
                          <a:latin typeface="Sylfaen"/>
                          <a:ea typeface="Sylfaen"/>
                          <a:cs typeface="Sylfaen"/>
                        </a:rPr>
                        <a:t>20</a:t>
                      </a:r>
                      <a:r>
                        <a:rPr lang="ru-RU" sz="1400" b="0" i="0" u="none" strike="noStrike" spc="0" dirty="0">
                          <a:solidFill>
                            <a:srgbClr val="FF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%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10" descr="image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2500306"/>
            <a:ext cx="27813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000364" y="5214950"/>
          <a:ext cx="3133725" cy="523875"/>
        </p:xfrm>
        <a:graphic>
          <a:graphicData uri="http://schemas.openxmlformats.org/drawingml/2006/table">
            <a:tbl>
              <a:tblPr/>
              <a:tblGrid>
                <a:gridCol w="3133725"/>
              </a:tblGrid>
              <a:tr h="523875">
                <a:tc>
                  <a:txBody>
                    <a:bodyPr/>
                    <a:lstStyle/>
                    <a:p>
                      <a:pPr algn="just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Экономия на 1 человека </a:t>
                      </a: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6 86о 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руб. Экономия на 2х </a:t>
                      </a: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 человек    13 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720 руб.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857224" y="3214686"/>
          <a:ext cx="1285884" cy="428628"/>
        </p:xfrm>
        <a:graphic>
          <a:graphicData uri="http://schemas.openxmlformats.org/drawingml/2006/table">
            <a:tbl>
              <a:tblPr/>
              <a:tblGrid>
                <a:gridCol w="1285884"/>
              </a:tblGrid>
              <a:tr h="428628">
                <a:tc>
                  <a:txBody>
                    <a:bodyPr/>
                    <a:lstStyle/>
                    <a:p>
                      <a:pPr marL="127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sng" strike="noStrike" spc="0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tx1"/>
                            </a:solidFill>
                          </a:uFill>
                          <a:latin typeface="Constantia"/>
                          <a:ea typeface="Constantia"/>
                          <a:cs typeface="Constantia"/>
                        </a:rPr>
                        <a:t>турфирма</a:t>
                      </a:r>
                      <a:endParaRPr lang="ru-RU" sz="1600" b="1" u="sng" baseline="0" dirty="0">
                        <a:solidFill>
                          <a:schemeClr val="tx1"/>
                        </a:solidFill>
                        <a:uFill>
                          <a:solidFill>
                            <a:schemeClr val="tx1"/>
                          </a:solidFill>
                        </a:u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28596" y="3929066"/>
          <a:ext cx="2209800" cy="109664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85818">
                <a:tc>
                  <a:txBody>
                    <a:bodyPr/>
                    <a:lstStyle/>
                    <a:p>
                      <a:pPr marL="12700" algn="ctr">
                        <a:spcAft>
                          <a:spcPts val="107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Обычная путевка</a:t>
                      </a:r>
                      <a:b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(место в двухместном номере</a:t>
                      </a:r>
                      <a:b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на 14 дней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)</a:t>
                      </a:r>
                    </a:p>
                    <a:p>
                      <a:pPr marL="127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600" b="0" i="0" u="none" strike="noStrike" spc="0" dirty="0" smtClean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endParaRPr>
                    </a:p>
                    <a:p>
                      <a:pPr marL="127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 smtClean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34 </a:t>
                      </a:r>
                      <a:r>
                        <a:rPr lang="ru-RU" sz="16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300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785786" y="5143512"/>
          <a:ext cx="1500166" cy="179451"/>
        </p:xfrm>
        <a:graphic>
          <a:graphicData uri="http://schemas.openxmlformats.org/drawingml/2006/table">
            <a:tbl>
              <a:tblPr/>
              <a:tblGrid>
                <a:gridCol w="150016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FF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Скидка </a:t>
                      </a:r>
                      <a:r>
                        <a:rPr lang="ru-RU" sz="1300" b="1" i="0" u="none" strike="noStrike" spc="0" dirty="0">
                          <a:solidFill>
                            <a:srgbClr val="FF0000"/>
                          </a:solidFill>
                          <a:latin typeface="Sylfaen"/>
                          <a:ea typeface="Sylfaen"/>
                          <a:cs typeface="Sylfaen"/>
                        </a:rPr>
                        <a:t>0</a:t>
                      </a:r>
                      <a:r>
                        <a:rPr lang="ru-RU" sz="1400" b="0" i="0" u="none" strike="noStrike" spc="0" dirty="0">
                          <a:solidFill>
                            <a:srgbClr val="FF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%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0138" y="4286257"/>
            <a:ext cx="2286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Constantia" pitchFamily="18" charset="0"/>
                <a:ea typeface="Constantia" pitchFamily="18" charset="0"/>
                <a:cs typeface="Constantia" pitchFamily="18" charset="0"/>
              </a:rPr>
              <a:t>Санаторий</a:t>
            </a:r>
            <a:br>
              <a:rPr lang="ru-RU" sz="1400" dirty="0">
                <a:solidFill>
                  <a:srgbClr val="000000"/>
                </a:solidFill>
                <a:latin typeface="Constantia" pitchFamily="18" charset="0"/>
                <a:ea typeface="Constantia" pitchFamily="18" charset="0"/>
                <a:cs typeface="Constantia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Constantia" pitchFamily="18" charset="0"/>
                <a:ea typeface="Constantia" pitchFamily="18" charset="0"/>
                <a:cs typeface="Constantia" pitchFamily="18" charset="0"/>
              </a:rPr>
              <a:t>Москва (Кисловодск)</a:t>
            </a:r>
            <a:r>
              <a:rPr lang="ru-RU" sz="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785786" y="2643182"/>
          <a:ext cx="1262050" cy="153861"/>
        </p:xfrm>
        <a:graphic>
          <a:graphicData uri="http://schemas.openxmlformats.org/drawingml/2006/table">
            <a:tbl>
              <a:tblPr/>
              <a:tblGrid>
                <a:gridCol w="126205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Частный клиент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4" name="Picture 16" descr="image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5429264"/>
            <a:ext cx="129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image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5500702"/>
            <a:ext cx="12858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642918"/>
          <a:ext cx="6096000" cy="81585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815856">
                <a:tc>
                  <a:txBody>
                    <a:bodyPr/>
                    <a:lstStyle/>
                    <a:p>
                      <a:pPr marL="12700" algn="l">
                        <a:lnSpc>
                          <a:spcPts val="319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А ЕСЛИ СКИДКА ТОЛЬКО </a:t>
                      </a:r>
                      <a:r>
                        <a:rPr lang="ru-RU" sz="35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10</a:t>
                      </a:r>
                      <a:r>
                        <a:rPr lang="ru-RU" sz="22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%,</a:t>
                      </a:r>
                      <a:br>
                        <a:rPr lang="ru-RU" sz="22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22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ВЫГОДНО ЛИ ЭТО ЧЛЕНУ ПРОФСОЮЗА?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416300"/>
          <a:ext cx="6096000" cy="25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416300"/>
          <a:ext cx="6096000" cy="25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2571744"/>
          <a:ext cx="1404926" cy="152400"/>
        </p:xfrm>
        <a:graphic>
          <a:graphicData uri="http://schemas.openxmlformats.org/drawingml/2006/table">
            <a:tbl>
              <a:tblPr/>
              <a:tblGrid>
                <a:gridCol w="1404926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Частный клиент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67100" y="3300412"/>
          <a:ext cx="2209800" cy="25717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257175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>
                          <a:solidFill>
                            <a:srgbClr val="FFFFFF"/>
                          </a:solidFill>
                          <a:latin typeface="Constantia"/>
                          <a:ea typeface="Constantia"/>
                          <a:cs typeface="Constantia"/>
                        </a:rPr>
                        <a:t>турфирма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3643314"/>
          <a:ext cx="2214577" cy="1096645"/>
        </p:xfrm>
        <a:graphic>
          <a:graphicData uri="http://schemas.openxmlformats.org/drawingml/2006/table">
            <a:tbl>
              <a:tblPr/>
              <a:tblGrid>
                <a:gridCol w="2214577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107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Обычная путевка</a:t>
                      </a:r>
                      <a:b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(место в двухместном номере</a:t>
                      </a:r>
                      <a:b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на 14 дней</a:t>
                      </a:r>
                      <a:r>
                        <a:rPr lang="ru-RU" sz="1200" b="0" i="0" u="none" strike="noStrike" spc="0" dirty="0" smtClean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)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600" b="0" i="0" u="none" strike="noStrike" spc="0" dirty="0" smtClean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 smtClean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43 </a:t>
                      </a:r>
                      <a:r>
                        <a:rPr lang="ru-RU" sz="16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400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2976" y="5000636"/>
          <a:ext cx="1143008" cy="179451"/>
        </p:xfrm>
        <a:graphic>
          <a:graphicData uri="http://schemas.openxmlformats.org/drawingml/2006/table">
            <a:tbl>
              <a:tblPr/>
              <a:tblGrid>
                <a:gridCol w="114300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FF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Скидка </a:t>
                      </a:r>
                      <a:r>
                        <a:rPr lang="ru-RU" sz="1300" b="1" i="0" u="none" strike="noStrike" spc="0" dirty="0">
                          <a:solidFill>
                            <a:srgbClr val="FF0000"/>
                          </a:solidFill>
                          <a:latin typeface="Sylfaen"/>
                          <a:ea typeface="Sylfaen"/>
                          <a:cs typeface="Sylfaen"/>
                        </a:rPr>
                        <a:t>0</a:t>
                      </a:r>
                      <a:r>
                        <a:rPr lang="ru-RU" sz="1400" b="1" i="0" u="none" strike="noStrike" spc="0" dirty="0">
                          <a:solidFill>
                            <a:srgbClr val="FF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%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28992" y="4357694"/>
          <a:ext cx="1771650" cy="466725"/>
        </p:xfrm>
        <a:graphic>
          <a:graphicData uri="http://schemas.openxmlformats.org/drawingml/2006/table">
            <a:tbl>
              <a:tblPr/>
              <a:tblGrid>
                <a:gridCol w="1771650"/>
              </a:tblGrid>
              <a:tr h="46672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Санаторий «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ДиЛуч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»</a:t>
                      </a:r>
                      <a:b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(Анапа)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786578" y="2571744"/>
          <a:ext cx="1428760" cy="152400"/>
        </p:xfrm>
        <a:graphic>
          <a:graphicData uri="http://schemas.openxmlformats.org/drawingml/2006/table">
            <a:tbl>
              <a:tblPr/>
              <a:tblGrid>
                <a:gridCol w="142876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Член профсоюза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357950" y="4000504"/>
          <a:ext cx="2209800" cy="5715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Профсоюзная путевка</a:t>
                      </a:r>
                      <a:b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(место в двухместном номере</a:t>
                      </a:r>
                      <a:b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12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на 14 дней)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786578" y="4714884"/>
          <a:ext cx="1643074" cy="228600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228600">
                <a:tc>
                  <a:txBody>
                    <a:bodyPr/>
                    <a:lstStyle/>
                    <a:p>
                      <a:pPr marR="165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39 </a:t>
                      </a:r>
                      <a:r>
                        <a:rPr lang="ru-RU" sz="1600" b="0" i="0" u="none" strike="noStrike" spc="0" dirty="0" smtClean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о6о </a:t>
                      </a:r>
                      <a:r>
                        <a:rPr lang="ru-RU" sz="1600" b="0" i="0" u="none" strike="noStrike" spc="0" dirty="0">
                          <a:solidFill>
                            <a:schemeClr val="tx1"/>
                          </a:solidFill>
                          <a:latin typeface="Constantia"/>
                          <a:ea typeface="Constantia"/>
                          <a:cs typeface="Constantia"/>
                        </a:rPr>
                        <a:t>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929454" y="5072074"/>
          <a:ext cx="1071570" cy="179451"/>
        </p:xfrm>
        <a:graphic>
          <a:graphicData uri="http://schemas.openxmlformats.org/drawingml/2006/table">
            <a:tbl>
              <a:tblPr/>
              <a:tblGrid>
                <a:gridCol w="1071570"/>
              </a:tblGrid>
              <a:tr h="71438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FF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Скидка </a:t>
                      </a:r>
                      <a:r>
                        <a:rPr lang="ru-RU" sz="1300" b="1" i="0" u="none" strike="noStrike" spc="0" dirty="0">
                          <a:solidFill>
                            <a:srgbClr val="FF0000"/>
                          </a:solidFill>
                          <a:latin typeface="Sylfaen"/>
                          <a:ea typeface="Sylfaen"/>
                          <a:cs typeface="Sylfaen"/>
                        </a:rPr>
                        <a:t>10</a:t>
                      </a:r>
                      <a:r>
                        <a:rPr lang="ru-RU" sz="1400" b="1" i="0" u="none" strike="noStrike" spc="0" dirty="0">
                          <a:solidFill>
                            <a:srgbClr val="FF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%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000364" y="5286388"/>
          <a:ext cx="3057525" cy="476250"/>
        </p:xfrm>
        <a:graphic>
          <a:graphicData uri="http://schemas.openxmlformats.org/drawingml/2006/table">
            <a:tbl>
              <a:tblPr/>
              <a:tblGrid>
                <a:gridCol w="3057525"/>
              </a:tblGrid>
              <a:tr h="476250">
                <a:tc>
                  <a:txBody>
                    <a:bodyPr/>
                    <a:lstStyle/>
                    <a:p>
                      <a:pPr algn="just">
                        <a:lnSpc>
                          <a:spcPts val="173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Экономия на 1 человека 4 340 руб. Экономия на 2-х человек 8 68о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руб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5" name="Picture 5" descr="C:\Users\User\AppData\Local\Temp\FineReader12.00\media\image10.jpe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4414" y="1500174"/>
            <a:ext cx="885825" cy="962025"/>
          </a:xfrm>
          <a:prstGeom prst="rect">
            <a:avLst/>
          </a:prstGeom>
          <a:noFill/>
        </p:spPr>
      </p:pic>
      <p:pic>
        <p:nvPicPr>
          <p:cNvPr id="5124" name="Picture 4" descr="C:\Users\User\AppData\Local\Temp\FineReader12.00\media\image11.jpe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929454" y="1500174"/>
            <a:ext cx="914400" cy="962025"/>
          </a:xfrm>
          <a:prstGeom prst="rect">
            <a:avLst/>
          </a:prstGeom>
          <a:noFill/>
        </p:spPr>
      </p:pic>
      <p:pic>
        <p:nvPicPr>
          <p:cNvPr id="5123" name="Picture 3" descr="C:\Users\User\AppData\Local\Temp\FineReader12.00\media\image12.jpe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3000364" y="1928802"/>
            <a:ext cx="3098304" cy="2071702"/>
          </a:xfrm>
          <a:prstGeom prst="rect">
            <a:avLst/>
          </a:prstGeom>
          <a:noFill/>
        </p:spPr>
      </p:pic>
      <p:pic>
        <p:nvPicPr>
          <p:cNvPr id="5122" name="Picture 2" descr="C:\Users\User\AppData\Local\Temp\FineReader12.00\media\image13.jpeg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6929454" y="2857496"/>
            <a:ext cx="1038225" cy="1057275"/>
          </a:xfrm>
          <a:prstGeom prst="rect">
            <a:avLst/>
          </a:prstGeom>
          <a:noFill/>
        </p:spPr>
      </p:pic>
      <p:pic>
        <p:nvPicPr>
          <p:cNvPr id="5121" name="Picture 1" descr="C:\Users\User\AppData\Local\Temp\FineReader12.00\media\image14.jpeg"/>
          <p:cNvPicPr>
            <a:picLocks noChangeAspect="1" noChangeArrowheads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1000100" y="5214950"/>
            <a:ext cx="1295400" cy="1190625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00100" y="3071810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/>
              <a:t>турфирма</a:t>
            </a:r>
          </a:p>
        </p:txBody>
      </p:sp>
      <p:pic>
        <p:nvPicPr>
          <p:cNvPr id="5132" name="Picture 12" descr="image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58016" y="5286388"/>
            <a:ext cx="12858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571480"/>
          <a:ext cx="7929618" cy="1281584"/>
        </p:xfrm>
        <a:graphic>
          <a:graphicData uri="http://schemas.openxmlformats.org/drawingml/2006/table">
            <a:tbl>
              <a:tblPr/>
              <a:tblGrid>
                <a:gridCol w="7929618"/>
              </a:tblGrid>
              <a:tr h="1281584">
                <a:tc>
                  <a:txBody>
                    <a:bodyPr/>
                    <a:lstStyle/>
                    <a:p>
                      <a:pPr marR="255905" algn="ctr">
                        <a:spcAft>
                          <a:spcPts val="0"/>
                        </a:spcAft>
                      </a:pPr>
                      <a:r>
                        <a:rPr lang="ru-RU" sz="3600" b="1" i="0" u="none" strike="noStrike" spc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nstantia"/>
                          <a:ea typeface="Constantia"/>
                          <a:cs typeface="Constantia"/>
                        </a:rPr>
                        <a:t>ТЮМЕНСКИЙ ОБЛАСТНОЙ СОВЕТ  ПРОФСОЮЗОВ</a:t>
                      </a: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61" name="Рисунок 6" descr="ЛОГО ТМООП (в кривых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14488"/>
            <a:ext cx="2905125" cy="2905125"/>
          </a:xfrm>
          <a:prstGeom prst="rect">
            <a:avLst/>
          </a:prstGeom>
          <a:noFill/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4643446"/>
          <a:ext cx="6096000" cy="18288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571636">
                <a:tc>
                  <a:txBody>
                    <a:bodyPr/>
                    <a:lstStyle/>
                    <a:p>
                      <a:pPr marR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г. Тюмень, улица Хохрякова, дом 50, </a:t>
                      </a:r>
                      <a:br>
                        <a:rPr lang="ru-RU" sz="28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ru-RU" sz="28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  <a:t>Телефон: (3452) 46-15-58</a:t>
                      </a:r>
                      <a:br>
                        <a:rPr lang="ru-RU" sz="2800" b="0" i="0" u="none" strike="noStrike" spc="0" dirty="0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en-US" sz="3200" u="sng" dirty="0">
                          <a:solidFill>
                            <a:srgbClr val="0070C0"/>
                          </a:solidFill>
                          <a:latin typeface="Arial Unicode MS"/>
                          <a:hlinkClick r:id="rId3"/>
                        </a:rPr>
                        <a:t>www</a:t>
                      </a:r>
                      <a:r>
                        <a:rPr lang="ru-RU" sz="3200" u="sng" dirty="0">
                          <a:solidFill>
                            <a:srgbClr val="0070C0"/>
                          </a:solidFill>
                          <a:latin typeface="Arial Unicode MS"/>
                          <a:hlinkClick r:id="rId3"/>
                        </a:rPr>
                        <a:t>.</a:t>
                      </a:r>
                      <a:r>
                        <a:rPr lang="en-US" sz="3200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Unicode MS"/>
                          <a:hlinkClick r:id="rId3"/>
                        </a:rPr>
                        <a:t>oblprof</a:t>
                      </a:r>
                      <a:r>
                        <a:rPr lang="ru-RU" sz="3200" u="sng" dirty="0">
                          <a:solidFill>
                            <a:srgbClr val="0070C0"/>
                          </a:solidFill>
                          <a:latin typeface="Arial Unicode MS"/>
                          <a:hlinkClick r:id="rId3"/>
                        </a:rPr>
                        <a:t>.</a:t>
                      </a:r>
                      <a:r>
                        <a:rPr lang="en-US" sz="3200" u="sng" dirty="0" err="1">
                          <a:solidFill>
                            <a:srgbClr val="0070C0"/>
                          </a:solidFill>
                          <a:latin typeface="Arial Unicode MS"/>
                          <a:hlinkClick r:id="rId3"/>
                        </a:rPr>
                        <a:t>ru</a:t>
                      </a:r>
                      <a:r>
                        <a:rPr lang="ru-RU" sz="6000" b="0" i="0" u="none" strike="noStrike" spc="0" dirty="0">
                          <a:solidFill>
                            <a:srgbClr val="0070C0"/>
                          </a:solidFill>
                          <a:latin typeface="Constantia"/>
                          <a:ea typeface="Constantia"/>
                          <a:cs typeface="Constantia"/>
                        </a:rPr>
                        <a:t/>
                      </a:r>
                      <a:br>
                        <a:rPr lang="ru-RU" sz="6000" b="0" i="0" u="none" strike="noStrike" spc="0" dirty="0">
                          <a:solidFill>
                            <a:srgbClr val="0070C0"/>
                          </a:solidFill>
                          <a:latin typeface="Constantia"/>
                          <a:ea typeface="Constantia"/>
                          <a:cs typeface="Constantia"/>
                        </a:rPr>
                      </a:br>
                      <a:r>
                        <a:rPr lang="en-US" sz="3200" u="sng" dirty="0" err="1">
                          <a:solidFill>
                            <a:srgbClr val="0070C0"/>
                          </a:solidFill>
                          <a:latin typeface="Arial Unicode MS"/>
                          <a:hlinkClick r:id="rId4"/>
                        </a:rPr>
                        <a:t>tmoop</a:t>
                      </a:r>
                      <a:r>
                        <a:rPr lang="ru-RU" sz="3200" u="sng" dirty="0">
                          <a:solidFill>
                            <a:srgbClr val="0070C0"/>
                          </a:solidFill>
                          <a:latin typeface="Arial Unicode MS"/>
                          <a:hlinkClick r:id="rId4"/>
                        </a:rPr>
                        <a:t>@</a:t>
                      </a:r>
                      <a:r>
                        <a:rPr lang="en-US" sz="3200" u="sng" dirty="0">
                          <a:solidFill>
                            <a:srgbClr val="0070C0"/>
                          </a:solidFill>
                          <a:latin typeface="Arial Unicode MS"/>
                          <a:hlinkClick r:id="rId4"/>
                        </a:rPr>
                        <a:t>mail</a:t>
                      </a:r>
                      <a:r>
                        <a:rPr lang="ru-RU" sz="3200" u="sng" dirty="0">
                          <a:solidFill>
                            <a:srgbClr val="0070C0"/>
                          </a:solidFill>
                          <a:latin typeface="Arial Unicode MS"/>
                          <a:hlinkClick r:id="rId4"/>
                        </a:rPr>
                        <a:t>.</a:t>
                      </a:r>
                      <a:r>
                        <a:rPr lang="en-US" sz="3200" u="sng" dirty="0" err="1">
                          <a:solidFill>
                            <a:srgbClr val="0070C0"/>
                          </a:solidFill>
                          <a:latin typeface="Arial Unicode MS"/>
                          <a:hlinkClick r:id="rId4"/>
                        </a:rPr>
                        <a:t>ru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102</Words>
  <Application>Microsoft Office PowerPoint</Application>
  <PresentationFormat>Экран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2021-03-12T05:10:16Z</dcterms:created>
  <dcterms:modified xsi:type="dcterms:W3CDTF">2021-03-12T05:35:11Z</dcterms:modified>
</cp:coreProperties>
</file>