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0" r:id="rId18"/>
    <p:sldId id="272" r:id="rId19"/>
    <p:sldId id="273" r:id="rId20"/>
    <p:sldId id="274" r:id="rId21"/>
    <p:sldId id="275" r:id="rId22"/>
    <p:sldId id="278" r:id="rId23"/>
    <p:sldId id="279" r:id="rId24"/>
    <p:sldId id="276" r:id="rId25"/>
    <p:sldId id="277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7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4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package" Target="../embeddings/______Microsoft_Office_PowerPoint4.sld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Microsoft_Office_PowerPoint3.sldx"/><Relationship Id="rId5" Type="http://schemas.openxmlformats.org/officeDocument/2006/relationships/package" Target="../embeddings/______Microsoft_Office_PowerPoint2.sldx"/><Relationship Id="rId4" Type="http://schemas.openxmlformats.org/officeDocument/2006/relationships/package" Target="../embeddings/______Microsoft_Office_PowerPoint1.sldx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93610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Муниципальное автономное дошкольное образовательное учреждение Центр развития ребенка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Детский сад №167 города Тюмени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132856"/>
            <a:ext cx="7344816" cy="4104456"/>
          </a:xfrm>
        </p:spPr>
        <p:txBody>
          <a:bodyPr>
            <a:normAutofit fontScale="92500" lnSpcReduction="20000"/>
          </a:bodyPr>
          <a:lstStyle/>
          <a:p>
            <a:endParaRPr lang="ru-RU" b="1" dirty="0" smtClean="0">
              <a:solidFill>
                <a:schemeClr val="tx1"/>
              </a:solidFill>
            </a:endParaRPr>
          </a:p>
          <a:p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Город </a:t>
            </a:r>
            <a:r>
              <a:rPr lang="ru-RU" b="1" dirty="0" smtClean="0">
                <a:solidFill>
                  <a:schemeClr val="tx1"/>
                </a:solidFill>
              </a:rPr>
              <a:t>герой – дорогой воинской </a:t>
            </a:r>
            <a:r>
              <a:rPr lang="ru-RU" b="1" dirty="0" smtClean="0">
                <a:solidFill>
                  <a:schemeClr val="tx1"/>
                </a:solidFill>
              </a:rPr>
              <a:t>славы</a:t>
            </a:r>
            <a:endParaRPr lang="ru-RU" dirty="0" smtClean="0">
              <a:solidFill>
                <a:schemeClr val="tx1"/>
              </a:solidFill>
            </a:endParaRPr>
          </a:p>
          <a:p>
            <a:pPr algn="r"/>
            <a:endParaRPr lang="ru-RU" sz="2000" dirty="0" smtClean="0">
              <a:solidFill>
                <a:schemeClr val="tx1"/>
              </a:solidFill>
            </a:endParaRPr>
          </a:p>
          <a:p>
            <a:pPr algn="r"/>
            <a:endParaRPr lang="ru-RU" sz="2000" dirty="0" smtClean="0">
              <a:solidFill>
                <a:schemeClr val="tx1"/>
              </a:solidFill>
            </a:endParaRPr>
          </a:p>
          <a:p>
            <a:pPr algn="r"/>
            <a:endParaRPr lang="ru-RU" sz="2000" dirty="0" smtClean="0">
              <a:solidFill>
                <a:schemeClr val="tx1"/>
              </a:solidFill>
            </a:endParaRPr>
          </a:p>
          <a:p>
            <a:pPr algn="r"/>
            <a:endParaRPr lang="ru-RU" sz="2000" dirty="0" smtClean="0">
              <a:solidFill>
                <a:schemeClr val="tx1"/>
              </a:solidFill>
            </a:endParaRPr>
          </a:p>
          <a:p>
            <a:pPr algn="r"/>
            <a:endParaRPr lang="ru-RU" sz="2000" dirty="0" smtClean="0">
              <a:solidFill>
                <a:schemeClr val="tx1"/>
              </a:solidFill>
            </a:endParaRPr>
          </a:p>
          <a:p>
            <a:pPr algn="r"/>
            <a:endParaRPr lang="ru-RU" sz="2000" dirty="0" smtClean="0">
              <a:solidFill>
                <a:schemeClr val="tx1"/>
              </a:solidFill>
            </a:endParaRPr>
          </a:p>
          <a:p>
            <a:pPr algn="r"/>
            <a:endParaRPr lang="ru-RU" sz="2000" dirty="0" smtClean="0">
              <a:solidFill>
                <a:schemeClr val="tx1"/>
              </a:solidFill>
            </a:endParaRPr>
          </a:p>
          <a:p>
            <a:pPr algn="r"/>
            <a:endParaRPr lang="ru-RU" sz="2000" dirty="0" smtClean="0">
              <a:solidFill>
                <a:schemeClr val="tx1"/>
              </a:solidFill>
            </a:endParaRPr>
          </a:p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Выполнила: </a:t>
            </a:r>
            <a:r>
              <a:rPr lang="ru-RU" sz="2000" dirty="0" err="1" smtClean="0">
                <a:solidFill>
                  <a:schemeClr val="tx1"/>
                </a:solidFill>
              </a:rPr>
              <a:t>Стенникова</a:t>
            </a:r>
            <a:r>
              <a:rPr lang="ru-RU" sz="2000" dirty="0" smtClean="0">
                <a:solidFill>
                  <a:schemeClr val="tx1"/>
                </a:solidFill>
              </a:rPr>
              <a:t> И.В.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i="1" dirty="0" smtClean="0"/>
              <a:t>Продуктивная деятельность</a:t>
            </a:r>
            <a:endParaRPr lang="ru-RU" sz="24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2000" dirty="0" smtClean="0">
                <a:solidFill>
                  <a:srgbClr val="00B050"/>
                </a:solidFill>
              </a:rPr>
              <a:t>Рисование</a:t>
            </a:r>
            <a:r>
              <a:rPr lang="ru-RU" sz="2000" dirty="0" smtClean="0"/>
              <a:t> «Салют Победы»</a:t>
            </a:r>
          </a:p>
          <a:p>
            <a:pPr algn="r">
              <a:buNone/>
            </a:pPr>
            <a:r>
              <a:rPr lang="ru-RU" sz="2000" dirty="0" smtClean="0">
                <a:solidFill>
                  <a:srgbClr val="00B050"/>
                </a:solidFill>
              </a:rPr>
              <a:t>Рисование</a:t>
            </a:r>
            <a:r>
              <a:rPr lang="ru-RU" sz="2000" dirty="0" smtClean="0"/>
              <a:t> «Наша Армия родная»</a:t>
            </a:r>
          </a:p>
          <a:p>
            <a:pPr algn="r">
              <a:buNone/>
            </a:pPr>
            <a:r>
              <a:rPr lang="ru-RU" sz="2000" dirty="0" smtClean="0">
                <a:solidFill>
                  <a:srgbClr val="00B050"/>
                </a:solidFill>
              </a:rPr>
              <a:t>Рисование </a:t>
            </a:r>
            <a:r>
              <a:rPr lang="ru-RU" sz="2000" dirty="0" smtClean="0"/>
              <a:t>«День Победы»</a:t>
            </a:r>
          </a:p>
          <a:p>
            <a:pPr algn="r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Лепка</a:t>
            </a:r>
            <a:r>
              <a:rPr lang="ru-RU" sz="2000" dirty="0" smtClean="0"/>
              <a:t> «Военная техника – танк»</a:t>
            </a:r>
          </a:p>
          <a:p>
            <a:pPr algn="r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Лепка</a:t>
            </a:r>
            <a:r>
              <a:rPr lang="ru-RU" sz="2000" dirty="0" smtClean="0"/>
              <a:t> «Ордена и медали»</a:t>
            </a:r>
          </a:p>
          <a:p>
            <a:pPr algn="r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Лепка</a:t>
            </a:r>
            <a:r>
              <a:rPr lang="ru-RU" sz="2000" dirty="0" smtClean="0"/>
              <a:t> «Букет для ветерана»</a:t>
            </a:r>
          </a:p>
          <a:p>
            <a:pPr algn="r"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Аппликация </a:t>
            </a:r>
            <a:r>
              <a:rPr lang="ru-RU" sz="2000" dirty="0" smtClean="0"/>
              <a:t>«Открытка Победы»</a:t>
            </a:r>
          </a:p>
          <a:p>
            <a:pPr algn="r"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Аппликация</a:t>
            </a:r>
            <a:r>
              <a:rPr lang="ru-RU" sz="2000" dirty="0" smtClean="0"/>
              <a:t> «Цветущая ветка яблони»</a:t>
            </a:r>
          </a:p>
          <a:p>
            <a:pPr algn="r"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Аппликация</a:t>
            </a:r>
            <a:r>
              <a:rPr lang="ru-RU" sz="2000" dirty="0" smtClean="0"/>
              <a:t> «Голубь - символ мира»</a:t>
            </a:r>
          </a:p>
          <a:p>
            <a:pPr algn="r"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Конструирование</a:t>
            </a:r>
            <a:r>
              <a:rPr lang="ru-RU" sz="2000" dirty="0" smtClean="0"/>
              <a:t> «Военная техника – самолет»</a:t>
            </a:r>
          </a:p>
          <a:p>
            <a:pPr algn="r"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Конструирование</a:t>
            </a:r>
            <a:r>
              <a:rPr lang="ru-RU" sz="2000" dirty="0" smtClean="0"/>
              <a:t> «Письмо треугольник» (в техники оригами)</a:t>
            </a:r>
          </a:p>
          <a:p>
            <a:pPr algn="r"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Конструирование</a:t>
            </a:r>
            <a:r>
              <a:rPr lang="ru-RU" sz="2000" dirty="0" smtClean="0"/>
              <a:t> «Голубь – символ мира»</a:t>
            </a:r>
            <a:endParaRPr lang="ru-RU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b="1" i="1" dirty="0" smtClean="0"/>
              <a:t>Игровая деятельность</a:t>
            </a:r>
            <a:endParaRPr lang="ru-RU" sz="28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Подвижные </a:t>
            </a:r>
            <a:r>
              <a:rPr lang="ru-RU" b="1" dirty="0" smtClean="0"/>
              <a:t>игры - эстафеты</a:t>
            </a:r>
            <a:endParaRPr lang="ru-RU" dirty="0" smtClean="0"/>
          </a:p>
          <a:p>
            <a:pPr algn="ctr">
              <a:buNone/>
            </a:pPr>
            <a:r>
              <a:rPr lang="ru-RU" dirty="0" smtClean="0"/>
              <a:t>«Сапёры», «Переправа», «Кто быстрее», «Письмо на ходу», «Кто </a:t>
            </a:r>
            <a:r>
              <a:rPr lang="ru-RU" dirty="0" smtClean="0"/>
              <a:t>быстрее соберет</a:t>
            </a:r>
            <a:r>
              <a:rPr lang="ru-RU" dirty="0" smtClean="0"/>
              <a:t>» , «Найди место на карте», «Полоса препятствий», «Меткий стрелок», «Кто дальше кинет гранату», «Считай шаги», «Зарница».</a:t>
            </a:r>
          </a:p>
          <a:p>
            <a:pPr algn="ctr">
              <a:buNone/>
            </a:pPr>
            <a:r>
              <a:rPr lang="ru-RU" dirty="0" smtClean="0"/>
              <a:t> </a:t>
            </a:r>
          </a:p>
          <a:p>
            <a:pPr algn="ctr">
              <a:buNone/>
            </a:pPr>
            <a:r>
              <a:rPr lang="ru-RU" b="1" dirty="0" smtClean="0"/>
              <a:t>Сюжетно-ролевые игры</a:t>
            </a:r>
            <a:endParaRPr lang="ru-RU" dirty="0" smtClean="0"/>
          </a:p>
          <a:p>
            <a:pPr algn="ctr">
              <a:buNone/>
            </a:pPr>
            <a:r>
              <a:rPr lang="ru-RU" dirty="0" smtClean="0"/>
              <a:t>«</a:t>
            </a:r>
            <a:r>
              <a:rPr lang="ru-RU" dirty="0" smtClean="0"/>
              <a:t>Танкисты», «Летчики», «Военный корабль», «Госпиталь», «Моряки</a:t>
            </a:r>
            <a:r>
              <a:rPr lang="ru-RU" dirty="0" smtClean="0"/>
              <a:t>»,«</a:t>
            </a:r>
            <a:r>
              <a:rPr lang="ru-RU" dirty="0" smtClean="0"/>
              <a:t>Разведчики и пехотинцы».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dirty="0" smtClean="0"/>
              <a:t>Дидактические игры</a:t>
            </a:r>
            <a:endParaRPr lang="ru-RU" dirty="0" smtClean="0"/>
          </a:p>
          <a:p>
            <a:pPr algn="ctr">
              <a:buNone/>
            </a:pPr>
            <a:r>
              <a:rPr lang="ru-RU" dirty="0" smtClean="0"/>
              <a:t>«Ордена Великой Отечественной войны», «Отгадай военную профессию», «Как прадеды мир отстояли», «Что в военном вещмешке?», «Найди на карте Города – Герои», «Что нужно солдату?», «Чья форма», «Воину свое оружие».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/>
          </a:bodyPr>
          <a:lstStyle/>
          <a:p>
            <a:r>
              <a:rPr lang="ru-RU" sz="2000" b="1" i="1" dirty="0" smtClean="0"/>
              <a:t>Художественно-речевое развитие</a:t>
            </a:r>
            <a:endParaRPr lang="ru-RU" sz="20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20688"/>
            <a:ext cx="8640960" cy="5976664"/>
          </a:xfrm>
        </p:spPr>
        <p:txBody>
          <a:bodyPr>
            <a:normAutofit fontScale="25000" lnSpcReduction="20000"/>
          </a:bodyPr>
          <a:lstStyle/>
          <a:p>
            <a:pPr algn="r">
              <a:buNone/>
            </a:pPr>
            <a:r>
              <a:rPr lang="ru-RU" sz="5600" dirty="0" smtClean="0"/>
              <a:t>Слушание музыки </a:t>
            </a:r>
            <a:r>
              <a:rPr lang="ru-RU" sz="5600" dirty="0" err="1" smtClean="0"/>
              <a:t>В.Лебедева-Кучума</a:t>
            </a:r>
            <a:r>
              <a:rPr lang="ru-RU" sz="5600" dirty="0" smtClean="0"/>
              <a:t> «Священная война».</a:t>
            </a:r>
          </a:p>
          <a:p>
            <a:pPr algn="r">
              <a:buNone/>
            </a:pPr>
            <a:r>
              <a:rPr lang="ru-RU" sz="5600" dirty="0" smtClean="0"/>
              <a:t>Рассматривание альбома с  иллюстрациями «Города – Герои»</a:t>
            </a:r>
          </a:p>
          <a:p>
            <a:pPr algn="r">
              <a:buNone/>
            </a:pPr>
            <a:r>
              <a:rPr lang="ru-RU" sz="5600" dirty="0" smtClean="0"/>
              <a:t>Рассказ воспитателя о присвоение званий Городам-героям.</a:t>
            </a:r>
          </a:p>
          <a:p>
            <a:pPr algn="r">
              <a:buNone/>
            </a:pPr>
            <a:r>
              <a:rPr lang="ru-RU" sz="5600" dirty="0" smtClean="0"/>
              <a:t>Чтение рассказа Сергея Алексеева «Рассказы о Великой Отечественной войне»</a:t>
            </a:r>
          </a:p>
          <a:p>
            <a:pPr algn="r">
              <a:buNone/>
            </a:pPr>
            <a:r>
              <a:rPr lang="ru-RU" sz="5600" dirty="0" smtClean="0"/>
              <a:t>Знакомство с пословицами об армии, о подвигах, о славе, о русских воинах.</a:t>
            </a:r>
          </a:p>
          <a:p>
            <a:pPr algn="r">
              <a:buNone/>
            </a:pPr>
            <a:r>
              <a:rPr lang="ru-RU" sz="5600" dirty="0" smtClean="0"/>
              <a:t>Рассказ воспитателя о «Городе-Герое - Ленинград». О блокаде Ленинграда.</a:t>
            </a:r>
          </a:p>
          <a:p>
            <a:pPr algn="r">
              <a:buNone/>
            </a:pPr>
            <a:r>
              <a:rPr lang="ru-RU" sz="5600" dirty="0" smtClean="0"/>
              <a:t>Чтение рассказа Митяев А.В. «Подвиг солдата»</a:t>
            </a:r>
          </a:p>
          <a:p>
            <a:pPr algn="r">
              <a:buNone/>
            </a:pPr>
            <a:r>
              <a:rPr lang="ru-RU" sz="5600" dirty="0" smtClean="0"/>
              <a:t>Просмотр презентации «Символы Победы»</a:t>
            </a:r>
          </a:p>
          <a:p>
            <a:pPr algn="r">
              <a:buNone/>
            </a:pPr>
            <a:r>
              <a:rPr lang="ru-RU" sz="5600" dirty="0" smtClean="0"/>
              <a:t>Рассказ воспитателя о детях войны.</a:t>
            </a:r>
          </a:p>
          <a:p>
            <a:pPr algn="r">
              <a:buNone/>
            </a:pPr>
            <a:r>
              <a:rPr lang="ru-RU" sz="5600" dirty="0" smtClean="0"/>
              <a:t>Чтение рассказа «Маленькие дети Великой Отечественной войны»</a:t>
            </a:r>
          </a:p>
          <a:p>
            <a:pPr algn="r">
              <a:buNone/>
            </a:pPr>
            <a:r>
              <a:rPr lang="ru-RU" sz="5600" dirty="0" smtClean="0"/>
              <a:t>Просмотр презентации «Маленькие дети - герои войны»</a:t>
            </a:r>
          </a:p>
          <a:p>
            <a:pPr algn="r">
              <a:buNone/>
            </a:pPr>
            <a:r>
              <a:rPr lang="ru-RU" sz="5600" dirty="0" smtClean="0"/>
              <a:t>Рассматривание иллюстраций, посвященных ВОВ: Подвиги детей во время войны.</a:t>
            </a:r>
          </a:p>
          <a:p>
            <a:pPr algn="r">
              <a:buNone/>
            </a:pPr>
            <a:r>
              <a:rPr lang="ru-RU" sz="5600" dirty="0" smtClean="0"/>
              <a:t>Чтение А.Иванова «Как Андрейка на фронт бегал»</a:t>
            </a:r>
          </a:p>
          <a:p>
            <a:pPr algn="r">
              <a:buNone/>
            </a:pPr>
            <a:r>
              <a:rPr lang="ru-RU" sz="5600" dirty="0" smtClean="0"/>
              <a:t>Рассматривание иллюстраций с изображением воинов, фотографий родственников воевавших в </a:t>
            </a:r>
            <a:r>
              <a:rPr lang="ru-RU" sz="5600" dirty="0" smtClean="0"/>
              <a:t>Великой Отечественной </a:t>
            </a:r>
            <a:r>
              <a:rPr lang="ru-RU" sz="5600" dirty="0" smtClean="0"/>
              <a:t>войне.</a:t>
            </a:r>
          </a:p>
          <a:p>
            <a:pPr algn="r">
              <a:buNone/>
            </a:pPr>
            <a:r>
              <a:rPr lang="ru-RU" sz="5600" dirty="0" smtClean="0"/>
              <a:t>Рассказ воспитателя о городах воинской Славы.</a:t>
            </a:r>
          </a:p>
          <a:p>
            <a:pPr algn="r">
              <a:buNone/>
            </a:pPr>
            <a:r>
              <a:rPr lang="ru-RU" sz="5600" dirty="0" smtClean="0"/>
              <a:t>Прослушивание русской народной песни «Солдаты, бравы ребятушки»</a:t>
            </a:r>
          </a:p>
          <a:p>
            <a:pPr algn="r">
              <a:buNone/>
            </a:pPr>
            <a:r>
              <a:rPr lang="ru-RU" sz="5600" dirty="0" smtClean="0"/>
              <a:t>Рассказы воспитателя о партизанах.</a:t>
            </a:r>
          </a:p>
          <a:p>
            <a:pPr algn="r">
              <a:buNone/>
            </a:pPr>
            <a:r>
              <a:rPr lang="ru-RU" sz="5600" dirty="0" smtClean="0"/>
              <a:t>Просмотр видеоролика о военных действиях с поля сражения. Военные видео отчеты.</a:t>
            </a:r>
          </a:p>
          <a:p>
            <a:pPr algn="r">
              <a:buNone/>
            </a:pPr>
            <a:r>
              <a:rPr lang="ru-RU" sz="5600" dirty="0" smtClean="0"/>
              <a:t>Рассматривание альбомов с военной техникой времен Великой Отечественной войны.</a:t>
            </a:r>
          </a:p>
          <a:p>
            <a:pPr algn="r">
              <a:buNone/>
            </a:pPr>
            <a:r>
              <a:rPr lang="ru-RU" sz="5600" dirty="0" smtClean="0"/>
              <a:t>Чтение стихотворение М.Исаковский «Навек запомни».</a:t>
            </a:r>
          </a:p>
          <a:p>
            <a:pPr algn="r">
              <a:buNone/>
            </a:pPr>
            <a:r>
              <a:rPr lang="ru-RU" sz="5600" dirty="0" smtClean="0"/>
              <a:t>Рассказ воспитателя о городах воинской славы.</a:t>
            </a:r>
          </a:p>
          <a:p>
            <a:pPr algn="r">
              <a:buNone/>
            </a:pPr>
            <a:r>
              <a:rPr lang="ru-RU" sz="5600" dirty="0" smtClean="0"/>
              <a:t>Показ иллюстраций «Города воинской славы».</a:t>
            </a:r>
          </a:p>
          <a:p>
            <a:pPr algn="r">
              <a:buNone/>
            </a:pPr>
            <a:r>
              <a:rPr lang="ru-RU" sz="5600" dirty="0" smtClean="0"/>
              <a:t>Рассказ детям о значении салюта.</a:t>
            </a:r>
          </a:p>
          <a:p>
            <a:pPr algn="r">
              <a:buNone/>
            </a:pPr>
            <a:r>
              <a:rPr lang="ru-RU" sz="5600" dirty="0" smtClean="0"/>
              <a:t>Прослушивание песни </a:t>
            </a:r>
            <a:r>
              <a:rPr lang="ru-RU" sz="5600" dirty="0" err="1" smtClean="0"/>
              <a:t>муз.М.Протасова</a:t>
            </a:r>
            <a:r>
              <a:rPr lang="ru-RU" sz="5600" dirty="0" smtClean="0"/>
              <a:t>, слова В.Степанова «Сегодня Салют»</a:t>
            </a:r>
          </a:p>
          <a:p>
            <a:pPr algn="r">
              <a:buNone/>
            </a:pPr>
            <a:r>
              <a:rPr lang="ru-RU" sz="5600" dirty="0" smtClean="0"/>
              <a:t>Чтение рассказа Ю.П.Герман «Вот как это было» </a:t>
            </a:r>
          </a:p>
          <a:p>
            <a:pPr algn="r">
              <a:buNone/>
            </a:pPr>
            <a:r>
              <a:rPr lang="ru-RU" sz="5600" dirty="0" smtClean="0"/>
              <a:t>Слушание песни «День Победы» </a:t>
            </a:r>
            <a:r>
              <a:rPr lang="ru-RU" sz="5600" dirty="0" err="1" smtClean="0"/>
              <a:t>сл.В.Харитова</a:t>
            </a:r>
            <a:r>
              <a:rPr lang="ru-RU" sz="5600" dirty="0" smtClean="0"/>
              <a:t>, муз. </a:t>
            </a:r>
            <a:r>
              <a:rPr lang="ru-RU" sz="5600" dirty="0" err="1" smtClean="0"/>
              <a:t>Д.Тухманов</a:t>
            </a:r>
            <a:r>
              <a:rPr lang="ru-RU" sz="5600" dirty="0" smtClean="0"/>
              <a:t>.</a:t>
            </a:r>
          </a:p>
          <a:p>
            <a:pPr algn="r">
              <a:buNone/>
            </a:pPr>
            <a:r>
              <a:rPr lang="ru-RU" sz="5600" dirty="0" smtClean="0"/>
              <a:t>Просмотр видеоролика «День Победы на Красной площади в мае 1945»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b="1" dirty="0" smtClean="0"/>
              <a:t>Разучивание стихотворений о войне</a:t>
            </a:r>
            <a:endParaRPr lang="ru-RU" dirty="0" smtClean="0"/>
          </a:p>
          <a:p>
            <a:pPr algn="r">
              <a:buNone/>
            </a:pPr>
            <a:r>
              <a:rPr lang="ru-RU" dirty="0" smtClean="0"/>
              <a:t>С.Михалков «Нет войны»</a:t>
            </a:r>
          </a:p>
          <a:p>
            <a:pPr algn="r">
              <a:buNone/>
            </a:pPr>
            <a:r>
              <a:rPr lang="ru-RU" dirty="0" smtClean="0"/>
              <a:t>А.Терновский «Обелиски»</a:t>
            </a:r>
          </a:p>
          <a:p>
            <a:pPr algn="r">
              <a:buNone/>
            </a:pPr>
            <a:r>
              <a:rPr lang="ru-RU" dirty="0" smtClean="0"/>
              <a:t>Т.Белозеров «День Победы»</a:t>
            </a:r>
          </a:p>
          <a:p>
            <a:pPr algn="r">
              <a:buNone/>
            </a:pPr>
            <a:r>
              <a:rPr lang="ru-RU" dirty="0" smtClean="0"/>
              <a:t>А.Усачев «Что такое День Победы?»</a:t>
            </a:r>
          </a:p>
          <a:p>
            <a:pPr algn="r">
              <a:buNone/>
            </a:pPr>
            <a:r>
              <a:rPr lang="ru-RU" dirty="0" smtClean="0"/>
              <a:t>С.Пивоваров «Старый снимок»</a:t>
            </a:r>
          </a:p>
          <a:p>
            <a:pPr algn="r">
              <a:buNone/>
            </a:pPr>
            <a:r>
              <a:rPr lang="ru-RU" dirty="0" smtClean="0"/>
              <a:t>В.Туров «Дедушкин портрет»</a:t>
            </a:r>
          </a:p>
          <a:p>
            <a:pPr algn="r">
              <a:buNone/>
            </a:pPr>
            <a:r>
              <a:rPr lang="ru-RU" dirty="0" smtClean="0"/>
              <a:t>В.Степанов «Приходят к дедушке друзья»</a:t>
            </a:r>
          </a:p>
          <a:p>
            <a:pPr algn="r">
              <a:buNone/>
            </a:pPr>
            <a:r>
              <a:rPr lang="ru-RU" dirty="0" smtClean="0"/>
              <a:t>С.Я.Маршак «Мальчик из села Поповки»</a:t>
            </a:r>
          </a:p>
          <a:p>
            <a:pPr algn="r">
              <a:buNone/>
            </a:pPr>
            <a:r>
              <a:rPr lang="ru-RU" dirty="0" err="1" smtClean="0"/>
              <a:t>М.Владимов</a:t>
            </a:r>
            <a:r>
              <a:rPr lang="ru-RU" dirty="0" smtClean="0"/>
              <a:t> «Еще тогда нас не было на свете…»</a:t>
            </a:r>
          </a:p>
          <a:p>
            <a:pPr algn="r">
              <a:buNone/>
            </a:pPr>
            <a:r>
              <a:rPr lang="ru-RU" dirty="0" smtClean="0"/>
              <a:t>А. Воскобойников «Когда на бой, смертельный шли вы</a:t>
            </a:r>
            <a:r>
              <a:rPr lang="ru-RU" dirty="0" smtClean="0"/>
              <a:t>…»</a:t>
            </a:r>
          </a:p>
          <a:p>
            <a:pPr algn="ctr">
              <a:buNone/>
            </a:pPr>
            <a:r>
              <a:rPr lang="ru-RU" b="1" dirty="0" smtClean="0"/>
              <a:t>Разучивание </a:t>
            </a:r>
            <a:r>
              <a:rPr lang="ru-RU" b="1" dirty="0" smtClean="0"/>
              <a:t>пословиц и поговорок о войне.</a:t>
            </a:r>
            <a:endParaRPr lang="ru-RU" dirty="0" smtClean="0"/>
          </a:p>
          <a:p>
            <a:pPr lvl="0" algn="r">
              <a:buNone/>
            </a:pPr>
            <a:r>
              <a:rPr lang="ru-RU" dirty="0" smtClean="0"/>
              <a:t>О </a:t>
            </a:r>
            <a:r>
              <a:rPr lang="ru-RU" b="1" dirty="0" smtClean="0"/>
              <a:t>войне</a:t>
            </a:r>
            <a:r>
              <a:rPr lang="ru-RU" dirty="0" smtClean="0"/>
              <a:t> плохо слышать, а тяжелее видеть.</a:t>
            </a:r>
          </a:p>
          <a:p>
            <a:pPr lvl="0" algn="r">
              <a:buNone/>
            </a:pPr>
            <a:r>
              <a:rPr lang="ru-RU" dirty="0" smtClean="0"/>
              <a:t>На </a:t>
            </a:r>
            <a:r>
              <a:rPr lang="ru-RU" b="1" dirty="0" smtClean="0"/>
              <a:t>войне</a:t>
            </a:r>
            <a:r>
              <a:rPr lang="ru-RU" dirty="0" smtClean="0"/>
              <a:t> рать крепка воеводою.</a:t>
            </a:r>
          </a:p>
          <a:p>
            <a:pPr lvl="0" algn="r">
              <a:buNone/>
            </a:pPr>
            <a:r>
              <a:rPr lang="ru-RU" dirty="0" smtClean="0"/>
              <a:t>Коль </a:t>
            </a:r>
            <a:r>
              <a:rPr lang="ru-RU" b="1" dirty="0" smtClean="0"/>
              <a:t>война</a:t>
            </a:r>
            <a:r>
              <a:rPr lang="ru-RU" dirty="0" smtClean="0"/>
              <a:t> — так по-военному.</a:t>
            </a:r>
          </a:p>
          <a:p>
            <a:pPr lvl="0" algn="r">
              <a:buNone/>
            </a:pPr>
            <a:r>
              <a:rPr lang="ru-RU" dirty="0" smtClean="0"/>
              <a:t>Войны хорошей, тяжбы доброй не бывает.</a:t>
            </a:r>
          </a:p>
          <a:p>
            <a:pPr lvl="0" algn="r">
              <a:buNone/>
            </a:pPr>
            <a:r>
              <a:rPr lang="ru-RU" dirty="0" smtClean="0"/>
              <a:t>Вчерашней славой на </a:t>
            </a:r>
            <a:r>
              <a:rPr lang="ru-RU" b="1" dirty="0" smtClean="0"/>
              <a:t>войне</a:t>
            </a:r>
            <a:r>
              <a:rPr lang="ru-RU" dirty="0" smtClean="0"/>
              <a:t> не живут.</a:t>
            </a:r>
          </a:p>
          <a:p>
            <a:pPr lvl="0" algn="r">
              <a:buNone/>
            </a:pPr>
            <a:r>
              <a:rPr lang="ru-RU" b="1" dirty="0" smtClean="0"/>
              <a:t>Война</a:t>
            </a:r>
            <a:r>
              <a:rPr lang="ru-RU" dirty="0" smtClean="0"/>
              <a:t> не лечит, а калечит.</a:t>
            </a:r>
          </a:p>
          <a:p>
            <a:pPr lvl="0" algn="r">
              <a:buNone/>
            </a:pPr>
            <a:r>
              <a:rPr lang="ru-RU" b="1" dirty="0" smtClean="0"/>
              <a:t>Войной</a:t>
            </a:r>
            <a:r>
              <a:rPr lang="ru-RU" dirty="0" smtClean="0"/>
              <a:t> да огнем не шутят.</a:t>
            </a:r>
          </a:p>
          <a:p>
            <a:pPr lvl="0" algn="r">
              <a:buNone/>
            </a:pPr>
            <a:r>
              <a:rPr lang="ru-RU" dirty="0" smtClean="0"/>
              <a:t>Военное дело не учить — битым быть.</a:t>
            </a:r>
          </a:p>
          <a:p>
            <a:pPr algn="r">
              <a:buNone/>
            </a:pPr>
            <a:r>
              <a:rPr lang="ru-RU" b="1" dirty="0" smtClean="0"/>
              <a:t>Конкурс чтецов : «О войне детскими устами»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/>
              <a:t>Работа с родителями</a:t>
            </a:r>
            <a:endParaRPr lang="ru-RU" sz="32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Консультация </a:t>
            </a:r>
            <a:r>
              <a:rPr lang="ru-RU" dirty="0" smtClean="0"/>
              <a:t>«Как говорить с ребенком О великой Отечественной войне»</a:t>
            </a:r>
          </a:p>
          <a:p>
            <a:pPr algn="ctr">
              <a:buNone/>
            </a:pPr>
            <a:r>
              <a:rPr lang="ru-RU" dirty="0" smtClean="0"/>
              <a:t>Памятка родителям «Что почитать ребенку о войне»</a:t>
            </a:r>
          </a:p>
          <a:p>
            <a:pPr algn="ctr">
              <a:buNone/>
            </a:pPr>
            <a:r>
              <a:rPr lang="ru-RU" dirty="0" smtClean="0"/>
              <a:t>Изготовление родителями </a:t>
            </a:r>
            <a:r>
              <a:rPr lang="ru-RU" dirty="0" err="1" smtClean="0"/>
              <a:t>фотоколлажа</a:t>
            </a:r>
            <a:r>
              <a:rPr lang="ru-RU" dirty="0" smtClean="0"/>
              <a:t> «Мой родственник на войне»</a:t>
            </a:r>
          </a:p>
          <a:p>
            <a:pPr algn="ctr">
              <a:buNone/>
            </a:pPr>
            <a:r>
              <a:rPr lang="ru-RU" dirty="0" smtClean="0"/>
              <a:t>Привлечение родителей к созданию портретов своих родственников для шествия «Бессмертный полк».</a:t>
            </a:r>
          </a:p>
          <a:p>
            <a:pPr algn="ctr">
              <a:buNone/>
            </a:pPr>
            <a:r>
              <a:rPr lang="ru-RU" dirty="0" smtClean="0"/>
              <a:t>Создание альбома «Города –Герои».</a:t>
            </a:r>
          </a:p>
          <a:p>
            <a:pPr algn="ctr">
              <a:buNone/>
            </a:pPr>
            <a:r>
              <a:rPr lang="ru-RU" dirty="0" smtClean="0"/>
              <a:t>Участие в создании мини – музея </a:t>
            </a:r>
            <a:r>
              <a:rPr lang="ru-RU" dirty="0" smtClean="0"/>
              <a:t>«Мы победили»</a:t>
            </a:r>
            <a:endParaRPr lang="ru-RU" dirty="0" smtClean="0"/>
          </a:p>
          <a:p>
            <a:pPr algn="ctr">
              <a:buNone/>
            </a:pPr>
            <a:r>
              <a:rPr lang="ru-RU" dirty="0" smtClean="0"/>
              <a:t>Привлечение родителей для организации выезда к памятнику Победы.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828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9" name="Picture 5" descr="C:\Users\Ирина\Desktop\надя богдан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497652">
            <a:off x="4742780" y="3658031"/>
            <a:ext cx="4320480" cy="3212976"/>
          </a:xfrm>
          <a:prstGeom prst="rect">
            <a:avLst/>
          </a:prstGeom>
          <a:noFill/>
        </p:spPr>
      </p:pic>
      <p:pic>
        <p:nvPicPr>
          <p:cNvPr id="1027" name="Picture 3" descr="C:\Users\Ирина\Desktop\валентин кот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26818">
            <a:off x="4664291" y="579401"/>
            <a:ext cx="4499993" cy="2996952"/>
          </a:xfrm>
          <a:prstGeom prst="rect">
            <a:avLst/>
          </a:prstGeom>
          <a:noFill/>
        </p:spPr>
      </p:pic>
      <p:pic>
        <p:nvPicPr>
          <p:cNvPr id="1028" name="Picture 4" descr="C:\Users\Ирина\Desktop\зина портнов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483688">
            <a:off x="592662" y="3931592"/>
            <a:ext cx="3325490" cy="3048995"/>
          </a:xfrm>
          <a:prstGeom prst="rect">
            <a:avLst/>
          </a:prstGeom>
          <a:noFill/>
        </p:spPr>
      </p:pic>
      <p:pic>
        <p:nvPicPr>
          <p:cNvPr id="1026" name="Picture 2" descr="C:\Users\Ирина\Desktop\марат казе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707980">
            <a:off x="78453" y="198979"/>
            <a:ext cx="3891669" cy="2915266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9552" y="3068960"/>
            <a:ext cx="8229600" cy="1143000"/>
          </a:xfrm>
        </p:spPr>
        <p:txBody>
          <a:bodyPr/>
          <a:lstStyle/>
          <a:p>
            <a:r>
              <a:rPr lang="ru-RU" dirty="0" smtClean="0"/>
              <a:t>Дети войны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C:\Users\Ирина\Desktop\таня савиче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60648"/>
            <a:ext cx="1781175" cy="2562226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99792" y="2924944"/>
            <a:ext cx="3528392" cy="504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Таня Савичева</a:t>
            </a:r>
            <a:endParaRPr lang="ru-RU" dirty="0"/>
          </a:p>
        </p:txBody>
      </p:sp>
      <p:pic>
        <p:nvPicPr>
          <p:cNvPr id="2051" name="Picture 3" descr="C:\Users\Ирина\Desktop\витя хоменк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17032"/>
            <a:ext cx="3744415" cy="2708920"/>
          </a:xfrm>
          <a:prstGeom prst="rect">
            <a:avLst/>
          </a:prstGeom>
          <a:noFill/>
        </p:spPr>
      </p:pic>
      <p:pic>
        <p:nvPicPr>
          <p:cNvPr id="2052" name="Picture 4" descr="C:\Users\Ирина\Desktop\лара михеенк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9" y="3611562"/>
            <a:ext cx="3744416" cy="27697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0" y="692696"/>
          <a:ext cx="4572000" cy="3429000"/>
        </p:xfrm>
        <a:graphic>
          <a:graphicData uri="http://schemas.openxmlformats.org/presentationml/2006/ole">
            <p:oleObj spid="_x0000_s5125" name="Слайд" r:id="rId4" imgW="3930408" imgH="2947585" progId="PowerPoint.Slide.12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i="1" dirty="0" smtClean="0"/>
              <a:t>Тюмень – город трудовой доблести</a:t>
            </a:r>
            <a:endParaRPr lang="ru-RU" sz="2800" i="1" dirty="0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0" y="3573016"/>
          <a:ext cx="4572000" cy="3284984"/>
        </p:xfrm>
        <a:graphic>
          <a:graphicData uri="http://schemas.openxmlformats.org/presentationml/2006/ole">
            <p:oleObj spid="_x0000_s5123" name="Слайд" r:id="rId5" imgW="4570610" imgH="3427576" progId="PowerPoint.Slide.12">
              <p:embed/>
            </p:oleObj>
          </a:graphicData>
        </a:graphic>
      </p:graphicFrame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7" name="Object 7"/>
          <p:cNvGraphicFramePr>
            <a:graphicFrameLocks noChangeAspect="1"/>
          </p:cNvGraphicFramePr>
          <p:nvPr/>
        </p:nvGraphicFramePr>
        <p:xfrm>
          <a:off x="4572000" y="908720"/>
          <a:ext cx="4572000" cy="3429000"/>
        </p:xfrm>
        <a:graphic>
          <a:graphicData uri="http://schemas.openxmlformats.org/presentationml/2006/ole">
            <p:oleObj spid="_x0000_s5127" name="Слайд" r:id="rId6" imgW="4570610" imgH="3427576" progId="PowerPoint.Slide.12">
              <p:embed/>
            </p:oleObj>
          </a:graphicData>
        </a:graphic>
      </p:graphicFrame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4572000" y="3645024"/>
          <a:ext cx="4572000" cy="3212976"/>
        </p:xfrm>
        <a:graphic>
          <a:graphicData uri="http://schemas.openxmlformats.org/presentationml/2006/ole">
            <p:oleObj spid="_x0000_s5121" name="Слайд" r:id="rId7" imgW="4570610" imgH="3427576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Книги о войне</a:t>
            </a:r>
            <a:endParaRPr lang="ru-RU" dirty="0"/>
          </a:p>
        </p:txBody>
      </p:sp>
      <p:pic>
        <p:nvPicPr>
          <p:cNvPr id="3074" name="Picture 2" descr="C:\Users\Ирина\Desktop\рассказы о войн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95157">
            <a:off x="97827" y="1839699"/>
            <a:ext cx="2929806" cy="4656882"/>
          </a:xfrm>
          <a:prstGeom prst="rect">
            <a:avLst/>
          </a:prstGeom>
          <a:noFill/>
        </p:spPr>
      </p:pic>
      <p:pic>
        <p:nvPicPr>
          <p:cNvPr id="3075" name="Picture 3" descr="C:\Users\Ирина\Desktop\рассказ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556792"/>
            <a:ext cx="3096344" cy="4824536"/>
          </a:xfrm>
          <a:prstGeom prst="rect">
            <a:avLst/>
          </a:prstGeom>
          <a:noFill/>
        </p:spPr>
      </p:pic>
      <p:pic>
        <p:nvPicPr>
          <p:cNvPr id="3076" name="Picture 4" descr="C:\Users\Ирина\Desktop\рассказы о в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73332">
            <a:off x="4644049" y="1555753"/>
            <a:ext cx="3099643" cy="4835500"/>
          </a:xfrm>
          <a:prstGeom prst="rect">
            <a:avLst/>
          </a:prstGeom>
          <a:noFill/>
        </p:spPr>
      </p:pic>
      <p:pic>
        <p:nvPicPr>
          <p:cNvPr id="3077" name="Picture 5" descr="C:\Users\Ирина\Desktop\бессмертный пол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44133">
            <a:off x="6042409" y="1808196"/>
            <a:ext cx="3228975" cy="503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815" y="0"/>
            <a:ext cx="9173815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778098"/>
          </a:xfrm>
        </p:spPr>
        <p:txBody>
          <a:bodyPr/>
          <a:lstStyle/>
          <a:p>
            <a:r>
              <a:rPr lang="ru-RU" i="1" dirty="0" smtClean="0"/>
              <a:t>Вечный огонь</a:t>
            </a:r>
            <a:endParaRPr lang="ru-RU" i="1" dirty="0"/>
          </a:p>
        </p:txBody>
      </p:sp>
      <p:pic>
        <p:nvPicPr>
          <p:cNvPr id="3" name="Рисунок 2" descr="C:\Users\Ирина\Desktop\Работа\9 мая\IMG_20210514_1417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268760"/>
            <a:ext cx="511256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/>
          <a:lstStyle/>
          <a:p>
            <a:r>
              <a:rPr lang="ru-RU" b="1" dirty="0" smtClean="0"/>
              <a:t>Цель </a:t>
            </a:r>
            <a:r>
              <a:rPr lang="ru-RU" b="1" dirty="0" smtClean="0"/>
              <a:t>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познакомить детей старшего дошкольного возраста с героическими событиями Великой Отечественной войны; сопоставляя и анализируя информацию узнать, в чем сходство и отличия в понятиях: Город-Герой и город воинской Славы.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i="1" dirty="0" smtClean="0"/>
              <a:t>Мини музей «Мы победили»</a:t>
            </a:r>
            <a:endParaRPr lang="ru-RU" sz="2800" i="1" dirty="0"/>
          </a:p>
        </p:txBody>
      </p:sp>
      <p:pic>
        <p:nvPicPr>
          <p:cNvPr id="4" name="Рисунок 3" descr="C:\Users\Ирина\Desktop\Работа\9 мая\IMG_20210514_1417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7613">
            <a:off x="4218783" y="1864400"/>
            <a:ext cx="5756544" cy="420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Ирина\Desktop\Работа\9 мая\IMG_20210514_1417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85401">
            <a:off x="-873603" y="1830183"/>
            <a:ext cx="5589521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Конструирование «Военная техника – самолет» и лепка «Ордена и медали»</a:t>
            </a:r>
            <a:endParaRPr lang="ru-RU" sz="2400" dirty="0"/>
          </a:p>
        </p:txBody>
      </p:sp>
      <p:pic>
        <p:nvPicPr>
          <p:cNvPr id="4" name="Рисунок 3" descr="C:\Users\Ирина\Desktop\Работа\открытое занятие\IMG_20210519_1015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933056"/>
            <a:ext cx="4644008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Ирина\Desktop\Работа\открытое занятие\IMG_20210518_0950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836713"/>
            <a:ext cx="4571999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Ирина\Desktop\Работа\9 мая\IMG_20210514_0923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76672"/>
            <a:ext cx="273630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r"/>
            <a:r>
              <a:rPr lang="ru-RU" sz="2800" i="1" dirty="0" smtClean="0"/>
              <a:t>Военно-патриотические игры</a:t>
            </a:r>
            <a:endParaRPr lang="ru-RU" sz="2800" i="1" dirty="0"/>
          </a:p>
        </p:txBody>
      </p:sp>
      <p:pic>
        <p:nvPicPr>
          <p:cNvPr id="4098" name="Picture 2" descr="C:\Users\Ирина\Desktop\Работа\Фото всех групп\IMG-1c3dde86670a9a6a821cea06208c9e78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140968"/>
            <a:ext cx="5076056" cy="3717032"/>
          </a:xfrm>
          <a:prstGeom prst="rect">
            <a:avLst/>
          </a:prstGeom>
          <a:noFill/>
        </p:spPr>
      </p:pic>
      <p:pic>
        <p:nvPicPr>
          <p:cNvPr id="4099" name="Picture 3" descr="C:\Users\Ирина\Desktop\Работа\Фото всех групп\IMG-0f4d60e2f5fcf25cba728da8881f531b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5220072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C:\Users\Ирина\Desktop\Работа\Фото всех групп\IMG-2deebcc6abd7523e104e62c925aed540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8424936" cy="612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«Бессмертный полк»</a:t>
            </a:r>
            <a:endParaRPr lang="ru-RU" dirty="0"/>
          </a:p>
        </p:txBody>
      </p:sp>
      <p:pic>
        <p:nvPicPr>
          <p:cNvPr id="3" name="Рисунок 2" descr="C:\Users\Ирина\Desktop\Работа\9 мая\IMG-aec5b1cb44a13297ff162cfc8d8266e9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484784"/>
            <a:ext cx="604867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/>
              <a:t>Концерт, посвященный Победе в Великой Отечественной войне «9 мая. День Победы</a:t>
            </a:r>
            <a:endParaRPr lang="ru-RU" sz="3200" i="1" dirty="0"/>
          </a:p>
        </p:txBody>
      </p:sp>
      <p:pic>
        <p:nvPicPr>
          <p:cNvPr id="3" name="Рисунок 2" descr="C:\Users\Ирина\Desktop\Работа\9 мая\IMG_20210429_0951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340768"/>
            <a:ext cx="7632848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i="1" dirty="0" smtClean="0"/>
              <a:t>Заключение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340768"/>
            <a:ext cx="8064896" cy="489654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 условиях реализации проекта воспитанники познакомились с героическими прошлыми событиями Великой Отечественной войны, анализировали информацию, нашли сходство и отличия в понятиях «Город-Герой» и «Город воинской Славы».  Глядя, на ребят, можно с уверенностью сказать, что память о героях Великой Отечественной войны будет жить в их сердцах. Дети сформировали чувство гордости, любви и уважения к Родине, чувство гордости за наш выносливый народ и его боевые заслуги; чувства уважения к ветеранам Великой Отечественной войны.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Родители приняли активное участие в создании портретов своих родственников для шествия «Бессмертный полк». Итоговым мероприятием стало шествие в Бессмертном полке.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/>
          <a:lstStyle/>
          <a:p>
            <a:r>
              <a:rPr lang="ru-RU" b="1" dirty="0" smtClean="0"/>
              <a:t>Задачи </a:t>
            </a:r>
            <a:r>
              <a:rPr lang="ru-RU" b="1" dirty="0" smtClean="0"/>
              <a:t>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- познакомиться с понятием «Город – герой»; познакомить с понятием «город воинской Славы»;</a:t>
            </a:r>
          </a:p>
          <a:p>
            <a:r>
              <a:rPr lang="ru-RU" dirty="0" smtClean="0"/>
              <a:t> - формировать чувство патриотизма у детей старшего дошкольного возраста;</a:t>
            </a:r>
          </a:p>
          <a:p>
            <a:r>
              <a:rPr lang="ru-RU" dirty="0" smtClean="0"/>
              <a:t> - продолжать знакомить детей с подвигом российского народа во время ВОВ;</a:t>
            </a:r>
          </a:p>
          <a:p>
            <a:r>
              <a:rPr lang="ru-RU" dirty="0" smtClean="0"/>
              <a:t> - развитие и обогащение речи дошкольников, эрудиции и интеллекта;</a:t>
            </a:r>
          </a:p>
          <a:p>
            <a:r>
              <a:rPr lang="ru-RU" dirty="0" smtClean="0"/>
              <a:t> - организация работы с родителями по привлечению их к патриотическому воспитанию детей в семье;</a:t>
            </a:r>
          </a:p>
          <a:p>
            <a:r>
              <a:rPr lang="ru-RU" dirty="0" smtClean="0"/>
              <a:t> - воспитывать чувства любви и гордости за свою страну.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Гипотеза </a:t>
            </a:r>
            <a:r>
              <a:rPr lang="ru-RU" b="1" dirty="0" smtClean="0"/>
              <a:t>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Проект направлен на патриотическое воспитание детей старшего дошкольного возраста. В процессе реализации проекта у дошкольников формируется чувства привязанности, верности, чувство собственного достоинства, гордости за свою Родину и государство в котором они живут, за героизм советского солдата, которые пережили тяжелые годы войны.</a:t>
            </a: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b="1" dirty="0" smtClean="0"/>
              <a:t>Участники </a:t>
            </a:r>
            <a:r>
              <a:rPr lang="ru-RU" b="1" dirty="0" smtClean="0"/>
              <a:t>проекта</a:t>
            </a:r>
          </a:p>
          <a:p>
            <a:pPr algn="ctr">
              <a:buNone/>
            </a:pPr>
            <a:r>
              <a:rPr lang="ru-RU" dirty="0" smtClean="0"/>
              <a:t>дети </a:t>
            </a:r>
            <a:r>
              <a:rPr lang="ru-RU" dirty="0" smtClean="0"/>
              <a:t>старшего дошкольного возраста, воспитатели, родители</a:t>
            </a:r>
            <a:r>
              <a:rPr lang="ru-RU" dirty="0" smtClean="0"/>
              <a:t>.</a:t>
            </a:r>
          </a:p>
          <a:p>
            <a:pPr algn="ctr">
              <a:buNone/>
            </a:pPr>
            <a:r>
              <a:rPr lang="ru-RU" b="1" dirty="0" smtClean="0"/>
              <a:t>Объект проекта</a:t>
            </a:r>
          </a:p>
          <a:p>
            <a:pPr algn="ctr">
              <a:buNone/>
            </a:pPr>
            <a:r>
              <a:rPr lang="ru-RU" dirty="0" smtClean="0"/>
              <a:t>процесс открытия новых знаний по теме «Город-Герой. Ленинград» и «Города воинской славы</a:t>
            </a:r>
            <a:r>
              <a:rPr lang="ru-RU" dirty="0" smtClean="0"/>
              <a:t>».</a:t>
            </a:r>
          </a:p>
          <a:p>
            <a:pPr algn="ctr">
              <a:buNone/>
            </a:pPr>
            <a:r>
              <a:rPr lang="ru-RU" b="1" dirty="0" smtClean="0"/>
              <a:t>Предмет </a:t>
            </a:r>
            <a:r>
              <a:rPr lang="ru-RU" b="1" dirty="0" smtClean="0"/>
              <a:t>проекта</a:t>
            </a:r>
          </a:p>
          <a:p>
            <a:pPr algn="ctr">
              <a:buNone/>
            </a:pPr>
            <a:r>
              <a:rPr lang="ru-RU" dirty="0" smtClean="0"/>
              <a:t>сходство и различие в понятиях, как средство формирование у детей старшего дошкольного возраста нравственного самосознания.</a:t>
            </a:r>
            <a:r>
              <a:rPr lang="ru-RU" dirty="0" smtClean="0"/>
              <a:t> </a:t>
            </a: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9766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Практическая значимость </a:t>
            </a:r>
            <a:r>
              <a:rPr lang="ru-RU" b="1" dirty="0" smtClean="0"/>
              <a:t>проекта</a:t>
            </a:r>
          </a:p>
          <a:p>
            <a:pPr algn="ctr">
              <a:buNone/>
            </a:pPr>
            <a:r>
              <a:rPr lang="ru-RU" dirty="0" smtClean="0"/>
              <a:t>данный </a:t>
            </a:r>
            <a:r>
              <a:rPr lang="ru-RU" dirty="0" smtClean="0"/>
              <a:t>материал может быть использован, как дополнительный материал в уголке патриотического воспитания группы и сада в целом</a:t>
            </a:r>
            <a:r>
              <a:rPr lang="ru-RU" dirty="0" smtClean="0"/>
              <a:t>.</a:t>
            </a:r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Вид проекта</a:t>
            </a:r>
          </a:p>
          <a:p>
            <a:pPr algn="ctr">
              <a:buNone/>
            </a:pPr>
            <a:r>
              <a:rPr lang="ru-RU" dirty="0" smtClean="0"/>
              <a:t>социально-ориентированный проект, взросло-детский.</a:t>
            </a:r>
            <a:endParaRPr lang="ru-RU" dirty="0" smtClean="0"/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Ожидаемые </a:t>
            </a:r>
            <a:r>
              <a:rPr lang="ru-RU" sz="3200" b="1" dirty="0" smtClean="0"/>
              <a:t>результаты проекта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dirty="0" smtClean="0"/>
              <a:t>в условиях реализации данного проекта, воспитанники познакомятся с понятиями «Город-Герой» и «город воинской Славы», каким городам дают звания «Город-Герой» и «город воинской Славы»; в каждом воспитаннике будет повышено чувства гордости и патриотизма за свою Родину; обогатиться речь дошкольников, пополниться словарный запас.</a:t>
            </a:r>
          </a:p>
          <a:p>
            <a:pPr algn="ctr">
              <a:buNone/>
            </a:pPr>
            <a:r>
              <a:rPr lang="ru-RU" dirty="0" smtClean="0"/>
              <a:t>В результате плотной работы родителей и детей, будут укреплены семейные связи и взаимоотношения, а так же взаимопонимание с педагогом.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815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5865515"/>
          </a:xfrm>
        </p:spPr>
        <p:txBody>
          <a:bodyPr/>
          <a:lstStyle/>
          <a:p>
            <a:pPr algn="ctr">
              <a:buNone/>
            </a:pPr>
            <a:endParaRPr lang="ru-RU" sz="2400" b="1" dirty="0" smtClean="0"/>
          </a:p>
          <a:p>
            <a:pPr algn="ctr">
              <a:buNone/>
            </a:pPr>
            <a:endParaRPr lang="ru-RU" sz="2400" b="1" dirty="0" smtClean="0"/>
          </a:p>
          <a:p>
            <a:pPr algn="ctr">
              <a:buNone/>
            </a:pPr>
            <a:r>
              <a:rPr lang="ru-RU" sz="2400" b="1" dirty="0" smtClean="0"/>
              <a:t>Основная </a:t>
            </a:r>
            <a:r>
              <a:rPr lang="ru-RU" sz="2400" b="1" dirty="0" smtClean="0"/>
              <a:t>часть</a:t>
            </a:r>
            <a:endParaRPr lang="ru-RU" sz="2400" dirty="0" smtClean="0"/>
          </a:p>
          <a:p>
            <a:r>
              <a:rPr lang="ru-RU" sz="2400" dirty="0" smtClean="0"/>
              <a:t>1 этап. Подготовительный (</a:t>
            </a:r>
            <a:r>
              <a:rPr lang="ru-RU" sz="2400" dirty="0" smtClean="0"/>
              <a:t>04.05.2023 </a:t>
            </a:r>
            <a:r>
              <a:rPr lang="ru-RU" sz="2400" dirty="0" smtClean="0"/>
              <a:t>– </a:t>
            </a:r>
            <a:r>
              <a:rPr lang="ru-RU" sz="2400" dirty="0" smtClean="0"/>
              <a:t>15.05.2023)</a:t>
            </a:r>
            <a:endParaRPr lang="ru-RU" sz="2400" dirty="0" smtClean="0"/>
          </a:p>
          <a:p>
            <a:r>
              <a:rPr lang="ru-RU" sz="2400" dirty="0" smtClean="0"/>
              <a:t>2 этап. Основной этап (</a:t>
            </a:r>
            <a:r>
              <a:rPr lang="ru-RU" sz="2400" dirty="0" smtClean="0"/>
              <a:t>18.05.2023 </a:t>
            </a:r>
            <a:r>
              <a:rPr lang="ru-RU" sz="2400" dirty="0" smtClean="0"/>
              <a:t>– </a:t>
            </a:r>
            <a:r>
              <a:rPr lang="ru-RU" sz="2400" dirty="0" smtClean="0"/>
              <a:t>29.05.2023)</a:t>
            </a:r>
            <a:endParaRPr lang="ru-RU" sz="2400" dirty="0" smtClean="0"/>
          </a:p>
          <a:p>
            <a:r>
              <a:rPr lang="ru-RU" sz="2400" dirty="0" smtClean="0"/>
              <a:t>3 этап. Заключительный (</a:t>
            </a:r>
            <a:r>
              <a:rPr lang="ru-RU" sz="2400" dirty="0" smtClean="0"/>
              <a:t>02.05.2023– 13.05.2023)</a:t>
            </a: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r>
              <a:rPr lang="ru-RU" sz="2400" b="1" dirty="0" smtClean="0"/>
              <a:t>Методы исследования:</a:t>
            </a:r>
            <a:endParaRPr lang="ru-RU" sz="2400" dirty="0" smtClean="0"/>
          </a:p>
          <a:p>
            <a:r>
              <a:rPr lang="ru-RU" sz="2400" dirty="0" smtClean="0"/>
              <a:t>- анализ литературы по данной теме;</a:t>
            </a:r>
          </a:p>
          <a:p>
            <a:r>
              <a:rPr lang="ru-RU" sz="2400" dirty="0" smtClean="0"/>
              <a:t>- просмотр видеороликов о ВОВ;</a:t>
            </a:r>
          </a:p>
          <a:p>
            <a:r>
              <a:rPr lang="ru-RU" sz="2400" dirty="0" smtClean="0"/>
              <a:t>- классификация материала по данной теме;</a:t>
            </a:r>
          </a:p>
          <a:p>
            <a:r>
              <a:rPr lang="ru-RU" sz="2400" dirty="0" smtClean="0"/>
              <a:t>- обобщение полученных данных.</a:t>
            </a:r>
          </a:p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Фон для презентации Родина Россия - 30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/>
              <a:t/>
            </a:r>
            <a:br>
              <a:rPr lang="ru-RU" sz="2700" b="1" i="1" dirty="0" smtClean="0"/>
            </a:br>
            <a:r>
              <a:rPr lang="ru-RU" sz="2700" b="1" i="1" dirty="0" smtClean="0"/>
              <a:t>Познавательная </a:t>
            </a:r>
            <a:r>
              <a:rPr lang="ru-RU" sz="2700" b="1" i="1" dirty="0" smtClean="0"/>
              <a:t>деятельность</a:t>
            </a:r>
            <a:r>
              <a:rPr lang="ru-RU" sz="2700" i="1" dirty="0" smtClean="0"/>
              <a:t/>
            </a:r>
            <a:br>
              <a:rPr lang="ru-RU" sz="2700" i="1" dirty="0" smtClean="0"/>
            </a:br>
            <a:r>
              <a:rPr lang="ru-RU" sz="2700" b="1" i="1" dirty="0" smtClean="0"/>
              <a:t>Социально-коммуникативное развитие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24744"/>
            <a:ext cx="8712968" cy="5472608"/>
          </a:xfrm>
        </p:spPr>
        <p:txBody>
          <a:bodyPr>
            <a:normAutofit lnSpcReduction="10000"/>
          </a:bodyPr>
          <a:lstStyle/>
          <a:p>
            <a:pPr algn="r">
              <a:buNone/>
            </a:pPr>
            <a:r>
              <a:rPr lang="ru-RU" sz="1800" b="1" dirty="0" smtClean="0"/>
              <a:t>Беседа: «</a:t>
            </a:r>
            <a:r>
              <a:rPr lang="ru-RU" sz="1800" b="1" dirty="0" smtClean="0"/>
              <a:t>Города-Герои»</a:t>
            </a:r>
            <a:endParaRPr lang="ru-RU" sz="1800" dirty="0" smtClean="0"/>
          </a:p>
          <a:p>
            <a:pPr algn="r">
              <a:buNone/>
            </a:pPr>
            <a:r>
              <a:rPr lang="ru-RU" sz="1800" b="1" dirty="0" smtClean="0"/>
              <a:t>Цель: </a:t>
            </a:r>
            <a:r>
              <a:rPr lang="ru-RU" sz="1800" dirty="0" smtClean="0"/>
              <a:t>познакомить детей старшего дошкольного возраста с историческими подвигами жителей и защитников городов-героев, рассмотрение их на карте</a:t>
            </a:r>
            <a:r>
              <a:rPr lang="ru-RU" sz="1800" dirty="0" smtClean="0"/>
              <a:t>.</a:t>
            </a:r>
          </a:p>
          <a:p>
            <a:pPr algn="r">
              <a:buNone/>
            </a:pPr>
            <a:r>
              <a:rPr lang="ru-RU" sz="1800" b="1" dirty="0" smtClean="0"/>
              <a:t>Беседа: «Ордена, медали, знамена – символы Победы нашего народа»</a:t>
            </a:r>
            <a:endParaRPr lang="ru-RU" sz="1800" dirty="0" smtClean="0"/>
          </a:p>
          <a:p>
            <a:pPr algn="r">
              <a:buNone/>
            </a:pPr>
            <a:r>
              <a:rPr lang="ru-RU" sz="1800" b="1" dirty="0" smtClean="0"/>
              <a:t>Цель: </a:t>
            </a:r>
            <a:r>
              <a:rPr lang="ru-RU" sz="1800" dirty="0" smtClean="0"/>
              <a:t>познакомить детей старшего дошкольного возраста с орденами и медалями войны, со знаменами Победы.</a:t>
            </a:r>
          </a:p>
          <a:p>
            <a:pPr algn="r">
              <a:buNone/>
            </a:pPr>
            <a:r>
              <a:rPr lang="ru-RU" sz="1800" b="1" dirty="0" smtClean="0"/>
              <a:t>Презентация: «Символика Победы</a:t>
            </a:r>
            <a:r>
              <a:rPr lang="ru-RU" sz="1800" b="1" dirty="0" smtClean="0"/>
              <a:t>»</a:t>
            </a:r>
          </a:p>
          <a:p>
            <a:pPr algn="r">
              <a:buNone/>
            </a:pPr>
            <a:r>
              <a:rPr lang="ru-RU" sz="1800" b="1" dirty="0" smtClean="0"/>
              <a:t>Презентация</a:t>
            </a:r>
            <a:r>
              <a:rPr lang="ru-RU" sz="1800" b="1" dirty="0" smtClean="0"/>
              <a:t>: «Дети герои войны»</a:t>
            </a:r>
            <a:endParaRPr lang="ru-RU" sz="1800" dirty="0" smtClean="0"/>
          </a:p>
          <a:p>
            <a:pPr algn="r">
              <a:buNone/>
            </a:pPr>
            <a:r>
              <a:rPr lang="ru-RU" sz="1800" b="1" dirty="0" smtClean="0"/>
              <a:t>Беседа: </a:t>
            </a:r>
            <a:r>
              <a:rPr lang="ru-RU" sz="1800" b="1" dirty="0" smtClean="0"/>
              <a:t>«Тюмень – надежный тыл»</a:t>
            </a:r>
            <a:endParaRPr lang="ru-RU" sz="1800" dirty="0" smtClean="0"/>
          </a:p>
          <a:p>
            <a:pPr algn="r">
              <a:buNone/>
            </a:pPr>
            <a:r>
              <a:rPr lang="ru-RU" sz="1800" b="1" dirty="0" smtClean="0"/>
              <a:t>Цель:</a:t>
            </a:r>
            <a:r>
              <a:rPr lang="ru-RU" sz="1800" dirty="0" smtClean="0"/>
              <a:t> познакомить детей старшего дошкольного возраста с </a:t>
            </a:r>
            <a:r>
              <a:rPr lang="ru-RU" sz="1800" dirty="0" smtClean="0"/>
              <a:t>военной историей нашего города, какой вклад он внес в становление победы над фашизмом. </a:t>
            </a:r>
            <a:endParaRPr lang="ru-RU" sz="1800" dirty="0" smtClean="0"/>
          </a:p>
          <a:p>
            <a:pPr algn="r">
              <a:buNone/>
            </a:pPr>
            <a:r>
              <a:rPr lang="ru-RU" sz="1800" b="1" dirty="0" smtClean="0"/>
              <a:t>Презентация: </a:t>
            </a:r>
            <a:r>
              <a:rPr lang="ru-RU" sz="1800" b="1" dirty="0" smtClean="0"/>
              <a:t>«Тюмень – надежный тыл»</a:t>
            </a:r>
          </a:p>
          <a:p>
            <a:pPr algn="r">
              <a:buNone/>
            </a:pPr>
            <a:r>
              <a:rPr lang="ru-RU" sz="1800" b="1" dirty="0" smtClean="0"/>
              <a:t>Концерт, посвященный Победе в Великой Отечественной войне «9 мая. День Победы».</a:t>
            </a:r>
            <a:endParaRPr lang="ru-RU" sz="1800" dirty="0" smtClean="0"/>
          </a:p>
          <a:p>
            <a:pPr algn="r">
              <a:buNone/>
            </a:pPr>
            <a:r>
              <a:rPr lang="ru-RU" sz="1800" b="1" dirty="0" smtClean="0"/>
              <a:t>Цель: </a:t>
            </a:r>
            <a:r>
              <a:rPr lang="ru-RU" sz="1800" dirty="0" smtClean="0"/>
              <a:t>выступление детей старшего дошкольного возраста, смотр танцев, чтение стихов, исполнение </a:t>
            </a:r>
            <a:r>
              <a:rPr lang="ru-RU" sz="1800" dirty="0" smtClean="0"/>
              <a:t>песен.</a:t>
            </a:r>
          </a:p>
          <a:p>
            <a:pPr algn="r">
              <a:buNone/>
            </a:pPr>
            <a:r>
              <a:rPr lang="ru-RU" sz="1800" b="1" dirty="0" smtClean="0"/>
              <a:t>Шествие «Бессмертный полк» </a:t>
            </a:r>
            <a:r>
              <a:rPr lang="ru-RU" sz="1800" dirty="0" smtClean="0"/>
              <a:t>( на территории детского сада)</a:t>
            </a:r>
          </a:p>
          <a:p>
            <a:pPr algn="r">
              <a:buNone/>
            </a:pPr>
            <a:r>
              <a:rPr lang="ru-RU" sz="1800" b="1" dirty="0" smtClean="0"/>
              <a:t>Цель</a:t>
            </a:r>
            <a:r>
              <a:rPr lang="ru-RU" sz="1800" b="1" dirty="0" smtClean="0"/>
              <a:t>: </a:t>
            </a:r>
            <a:r>
              <a:rPr lang="ru-RU" sz="1800" dirty="0" smtClean="0"/>
              <a:t>почтить память погибших в Великой Отечественной войне своих близких родственников.</a:t>
            </a: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1263</Words>
  <Application>Microsoft Office PowerPoint</Application>
  <PresentationFormat>Экран (4:3)</PresentationFormat>
  <Paragraphs>159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Слайд Microsoft Office PowerPoint</vt:lpstr>
      <vt:lpstr>Муниципальное автономное дошкольное образовательное учреждение Центр развития ребенка  Детский сад №167 города Тюмени </vt:lpstr>
      <vt:lpstr>Цель проекта</vt:lpstr>
      <vt:lpstr>Задачи проекта</vt:lpstr>
      <vt:lpstr>Гипотеза проекта</vt:lpstr>
      <vt:lpstr>Слайд 5</vt:lpstr>
      <vt:lpstr>Слайд 6</vt:lpstr>
      <vt:lpstr>Ожидаемые результаты проекта</vt:lpstr>
      <vt:lpstr>Слайд 8</vt:lpstr>
      <vt:lpstr> Познавательная деятельность Социально-коммуникативное развитие </vt:lpstr>
      <vt:lpstr>Продуктивная деятельность</vt:lpstr>
      <vt:lpstr>Игровая деятельность</vt:lpstr>
      <vt:lpstr>Художественно-речевое развитие</vt:lpstr>
      <vt:lpstr>Слайд 13</vt:lpstr>
      <vt:lpstr>Работа с родителями</vt:lpstr>
      <vt:lpstr>Дети войны</vt:lpstr>
      <vt:lpstr>Таня Савичева</vt:lpstr>
      <vt:lpstr>Тюмень – город трудовой доблести</vt:lpstr>
      <vt:lpstr>Книги о войне</vt:lpstr>
      <vt:lpstr>Вечный огонь</vt:lpstr>
      <vt:lpstr>Мини музей «Мы победили»</vt:lpstr>
      <vt:lpstr>Конструирование «Военная техника – самолет» и лепка «Ордена и медали»</vt:lpstr>
      <vt:lpstr>Военно-патриотические игры</vt:lpstr>
      <vt:lpstr>Слайд 23</vt:lpstr>
      <vt:lpstr>Акция «Бессмертный полк»</vt:lpstr>
      <vt:lpstr>Концерт, посвященный Победе в Великой Отечественной войне «9 мая. День Победы</vt:lpstr>
      <vt:lpstr>Заключение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Центр развития ребенка  Детский сад №167 города Тюмени </dc:title>
  <dc:creator>Ирина</dc:creator>
  <cp:lastModifiedBy>Ирина</cp:lastModifiedBy>
  <cp:revision>12</cp:revision>
  <dcterms:created xsi:type="dcterms:W3CDTF">2022-10-20T03:26:12Z</dcterms:created>
  <dcterms:modified xsi:type="dcterms:W3CDTF">2022-10-20T07:37:53Z</dcterms:modified>
</cp:coreProperties>
</file>