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9" r:id="rId8"/>
    <p:sldId id="268" r:id="rId9"/>
    <p:sldId id="270" r:id="rId10"/>
    <p:sldId id="271" r:id="rId11"/>
    <p:sldId id="272" r:id="rId12"/>
    <p:sldId id="273" r:id="rId13"/>
    <p:sldId id="263" r:id="rId14"/>
    <p:sldId id="264" r:id="rId15"/>
    <p:sldId id="265" r:id="rId16"/>
    <p:sldId id="266" r:id="rId17"/>
    <p:sldId id="267"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56"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30.08.2019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30.08.2019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30.08.2019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30.08.2019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30.08.2019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30.08.2019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30.08.2019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30.08.2019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 </a:t>
            </a:r>
            <a:br>
              <a:rPr lang="ru-RU" dirty="0" smtClean="0"/>
            </a:br>
            <a:r>
              <a:rPr lang="ru-RU" sz="4000" b="1" dirty="0" smtClean="0">
                <a:latin typeface="Times New Roman" pitchFamily="18" charset="0"/>
                <a:cs typeface="Times New Roman" pitchFamily="18" charset="0"/>
              </a:rPr>
              <a:t>ПРОЕКТ:</a:t>
            </a: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«Безопасные дороги детям»</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по ознакомлению дошкольников</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с ПДД</a:t>
            </a:r>
            <a:br>
              <a:rPr lang="ru-RU" sz="4000" dirty="0" smtClean="0">
                <a:latin typeface="Times New Roman" pitchFamily="18" charset="0"/>
                <a:cs typeface="Times New Roman" pitchFamily="18" charset="0"/>
              </a:rPr>
            </a:br>
            <a:endParaRPr lang="ru-RU" sz="40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785786" y="4214818"/>
            <a:ext cx="7400932" cy="2038352"/>
          </a:xfrm>
        </p:spPr>
        <p:txBody>
          <a:bodyPr>
            <a:normAutofit fontScale="92500" lnSpcReduction="10000"/>
          </a:bodyPr>
          <a:lstStyle/>
          <a:p>
            <a:pPr algn="r"/>
            <a:r>
              <a:rPr lang="ru-RU" sz="2000" dirty="0" smtClean="0">
                <a:solidFill>
                  <a:schemeClr val="tx1"/>
                </a:solidFill>
                <a:latin typeface="Times New Roman" pitchFamily="18" charset="0"/>
                <a:cs typeface="Times New Roman" pitchFamily="18" charset="0"/>
              </a:rPr>
              <a:t>Воспитатели:</a:t>
            </a:r>
          </a:p>
          <a:p>
            <a:pPr algn="r"/>
            <a:r>
              <a:rPr lang="ru-RU" sz="2000" dirty="0" err="1" smtClean="0">
                <a:solidFill>
                  <a:schemeClr val="tx1"/>
                </a:solidFill>
                <a:latin typeface="Times New Roman" pitchFamily="18" charset="0"/>
                <a:cs typeface="Times New Roman" pitchFamily="18" charset="0"/>
              </a:rPr>
              <a:t>Зухра</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Радиковна.Бандукова</a:t>
            </a:r>
            <a:endParaRPr lang="ru-RU" sz="2000" dirty="0" smtClean="0">
              <a:solidFill>
                <a:schemeClr val="tx1"/>
              </a:solidFill>
              <a:latin typeface="Times New Roman" pitchFamily="18" charset="0"/>
              <a:cs typeface="Times New Roman" pitchFamily="18" charset="0"/>
            </a:endParaRPr>
          </a:p>
          <a:p>
            <a:pPr algn="r"/>
            <a:r>
              <a:rPr lang="ru-RU" sz="2000" dirty="0" smtClean="0">
                <a:solidFill>
                  <a:schemeClr val="tx1"/>
                </a:solidFill>
                <a:latin typeface="Times New Roman" pitchFamily="18" charset="0"/>
                <a:cs typeface="Times New Roman" pitchFamily="18" charset="0"/>
              </a:rPr>
              <a:t>Елена Леонидовна </a:t>
            </a:r>
            <a:r>
              <a:rPr lang="ru-RU" sz="2000" dirty="0" err="1" smtClean="0">
                <a:solidFill>
                  <a:schemeClr val="tx1"/>
                </a:solidFill>
                <a:latin typeface="Times New Roman" pitchFamily="18" charset="0"/>
                <a:cs typeface="Times New Roman" pitchFamily="18" charset="0"/>
              </a:rPr>
              <a:t>Зарипова</a:t>
            </a:r>
            <a:endParaRPr lang="ru-RU" sz="2000" dirty="0" smtClean="0">
              <a:solidFill>
                <a:schemeClr val="tx1"/>
              </a:solidFill>
              <a:latin typeface="Times New Roman" pitchFamily="18" charset="0"/>
              <a:cs typeface="Times New Roman" pitchFamily="18" charset="0"/>
            </a:endParaRPr>
          </a:p>
          <a:p>
            <a:pPr algn="r"/>
            <a:r>
              <a:rPr lang="ru-RU" sz="2000" dirty="0" smtClean="0">
                <a:solidFill>
                  <a:schemeClr val="tx1"/>
                </a:solidFill>
                <a:latin typeface="Times New Roman" pitchFamily="18" charset="0"/>
                <a:cs typeface="Times New Roman" pitchFamily="18" charset="0"/>
              </a:rPr>
              <a:t>Валентина Александровна Гусева</a:t>
            </a:r>
          </a:p>
          <a:p>
            <a:pPr algn="r"/>
            <a:endParaRPr lang="en-US" sz="2000" dirty="0" smtClean="0">
              <a:solidFill>
                <a:schemeClr val="tx1"/>
              </a:solidFill>
              <a:latin typeface="Times New Roman" pitchFamily="18" charset="0"/>
              <a:cs typeface="Times New Roman" pitchFamily="18" charset="0"/>
            </a:endParaRPr>
          </a:p>
          <a:p>
            <a:r>
              <a:rPr lang="ru-RU" sz="2000" dirty="0" smtClean="0">
                <a:solidFill>
                  <a:schemeClr val="tx1"/>
                </a:solidFill>
                <a:latin typeface="Times New Roman" pitchFamily="18" charset="0"/>
                <a:cs typeface="Times New Roman" pitchFamily="18" charset="0"/>
              </a:rPr>
              <a:t>Тюмень, 2019</a:t>
            </a:r>
          </a:p>
          <a:p>
            <a:pPr algn="r"/>
            <a:endParaRPr lang="ru-RU" dirty="0"/>
          </a:p>
        </p:txBody>
      </p:sp>
      <p:sp>
        <p:nvSpPr>
          <p:cNvPr id="10241" name="Rectangle 1"/>
          <p:cNvSpPr>
            <a:spLocks noChangeArrowheads="1"/>
          </p:cNvSpPr>
          <p:nvPr/>
        </p:nvSpPr>
        <p:spPr bwMode="auto">
          <a:xfrm>
            <a:off x="0" y="57148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Муниципальное автономное дошкольное  образовательное</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учреждение детский сад № 167 города Тюмени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944374692"/>
              </p:ext>
            </p:extLst>
          </p:nvPr>
        </p:nvGraphicFramePr>
        <p:xfrm>
          <a:off x="755576" y="1196752"/>
          <a:ext cx="7632848" cy="1951927"/>
        </p:xfrm>
        <a:graphic>
          <a:graphicData uri="http://schemas.openxmlformats.org/drawingml/2006/table">
            <a:tbl>
              <a:tblPr bandRow="1"/>
              <a:tblGrid>
                <a:gridCol w="1526467"/>
                <a:gridCol w="3052932"/>
                <a:gridCol w="3053449"/>
              </a:tblGrid>
              <a:tr h="1144020">
                <a:tc>
                  <a:txBody>
                    <a:bodyPr/>
                    <a:lstStyle/>
                    <a:p>
                      <a:pPr algn="ctr">
                        <a:lnSpc>
                          <a:spcPct val="115000"/>
                        </a:lnSpc>
                        <a:spcAft>
                          <a:spcPts val="1000"/>
                        </a:spcAft>
                      </a:pPr>
                      <a:r>
                        <a:rPr lang="ru-RU" sz="1400" i="1" dirty="0">
                          <a:effectLst/>
                          <a:latin typeface="Times New Roman" pitchFamily="18" charset="0"/>
                          <a:ea typeface="Times New Roman"/>
                          <a:cs typeface="Times New Roman" pitchFamily="18" charset="0"/>
                        </a:rPr>
                        <a:t>игры</a:t>
                      </a:r>
                      <a:endParaRPr lang="ru-RU" sz="1400" dirty="0">
                        <a:effectLst/>
                        <a:latin typeface="Times New Roman" pitchFamily="18" charset="0"/>
                        <a:ea typeface="Calibri"/>
                        <a:cs typeface="Times New Roman" pitchFamily="18" charset="0"/>
                      </a:endParaRPr>
                    </a:p>
                  </a:txBody>
                  <a:tcPr marL="60094" marR="60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dirty="0">
                          <a:effectLst/>
                          <a:latin typeface="Times New Roman" pitchFamily="18" charset="0"/>
                          <a:ea typeface="Times New Roman"/>
                          <a:cs typeface="Times New Roman" pitchFamily="18" charset="0"/>
                        </a:rPr>
                        <a:t>«Я грамотный пешеход», « Путаница», « Как проехать»</a:t>
                      </a:r>
                      <a:endParaRPr lang="ru-RU" sz="1400" dirty="0">
                        <a:effectLst/>
                        <a:latin typeface="Times New Roman" pitchFamily="18" charset="0"/>
                        <a:ea typeface="Calibri"/>
                        <a:cs typeface="Times New Roman" pitchFamily="18" charset="0"/>
                      </a:endParaRPr>
                    </a:p>
                    <a:p>
                      <a:pPr>
                        <a:lnSpc>
                          <a:spcPct val="115000"/>
                        </a:lnSpc>
                        <a:spcAft>
                          <a:spcPts val="1000"/>
                        </a:spcAft>
                      </a:pPr>
                      <a:r>
                        <a:rPr lang="ru-RU" sz="1400" dirty="0">
                          <a:effectLst/>
                          <a:latin typeface="Times New Roman" pitchFamily="18" charset="0"/>
                          <a:ea typeface="Times New Roman"/>
                          <a:cs typeface="Times New Roman" pitchFamily="18" charset="0"/>
                        </a:rPr>
                        <a:t>С/ролевая игра «Правила дорожного движения»</a:t>
                      </a:r>
                      <a:endParaRPr lang="ru-RU" sz="1400" dirty="0">
                        <a:effectLst/>
                        <a:latin typeface="Times New Roman" pitchFamily="18" charset="0"/>
                        <a:ea typeface="Calibri"/>
                        <a:cs typeface="Times New Roman" pitchFamily="18" charset="0"/>
                      </a:endParaRPr>
                    </a:p>
                    <a:p>
                      <a:pPr>
                        <a:lnSpc>
                          <a:spcPct val="115000"/>
                        </a:lnSpc>
                        <a:spcAft>
                          <a:spcPts val="1000"/>
                        </a:spcAft>
                      </a:pPr>
                      <a:r>
                        <a:rPr lang="ru-RU" sz="1400" dirty="0">
                          <a:effectLst/>
                          <a:latin typeface="Times New Roman" pitchFamily="18" charset="0"/>
                          <a:ea typeface="Times New Roman"/>
                          <a:cs typeface="Times New Roman" pitchFamily="18" charset="0"/>
                        </a:rPr>
                        <a:t>Настольные </a:t>
                      </a:r>
                      <a:r>
                        <a:rPr lang="ru-RU" sz="1400" dirty="0" err="1">
                          <a:effectLst/>
                          <a:latin typeface="Times New Roman" pitchFamily="18" charset="0"/>
                          <a:ea typeface="Times New Roman"/>
                          <a:cs typeface="Times New Roman" pitchFamily="18" charset="0"/>
                        </a:rPr>
                        <a:t>игры:«Безопасный</a:t>
                      </a:r>
                      <a:r>
                        <a:rPr lang="ru-RU" sz="1400" dirty="0">
                          <a:effectLst/>
                          <a:latin typeface="Times New Roman" pitchFamily="18" charset="0"/>
                          <a:ea typeface="Times New Roman"/>
                          <a:cs typeface="Times New Roman" pitchFamily="18" charset="0"/>
                        </a:rPr>
                        <a:t> город», «Веселый жезл», «</a:t>
                      </a:r>
                      <a:endParaRPr lang="ru-RU" sz="1400" dirty="0">
                        <a:effectLst/>
                        <a:latin typeface="Times New Roman" pitchFamily="18" charset="0"/>
                        <a:ea typeface="Calibri"/>
                        <a:cs typeface="Times New Roman" pitchFamily="18" charset="0"/>
                      </a:endParaRPr>
                    </a:p>
                  </a:txBody>
                  <a:tcPr marL="60094" marR="60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dirty="0">
                          <a:effectLst/>
                          <a:latin typeface="Times New Roman" pitchFamily="18" charset="0"/>
                          <a:ea typeface="Times New Roman"/>
                          <a:cs typeface="Times New Roman" pitchFamily="18" charset="0"/>
                        </a:rPr>
                        <a:t>«Час-пик», «Найди безопасный путь», «Дорога к бабушке», «Сдаем на права»</a:t>
                      </a:r>
                      <a:endParaRPr lang="ru-RU" sz="1400" dirty="0">
                        <a:effectLst/>
                        <a:latin typeface="Times New Roman" pitchFamily="18" charset="0"/>
                        <a:ea typeface="Calibri"/>
                        <a:cs typeface="Times New Roman" pitchFamily="18" charset="0"/>
                      </a:endParaRPr>
                    </a:p>
                    <a:p>
                      <a:pPr>
                        <a:lnSpc>
                          <a:spcPct val="115000"/>
                        </a:lnSpc>
                        <a:spcAft>
                          <a:spcPts val="1000"/>
                        </a:spcAft>
                      </a:pPr>
                      <a:r>
                        <a:rPr lang="ru-RU" sz="1400" dirty="0">
                          <a:effectLst/>
                          <a:latin typeface="Times New Roman" pitchFamily="18" charset="0"/>
                          <a:ea typeface="Times New Roman"/>
                          <a:cs typeface="Times New Roman" pitchFamily="18" charset="0"/>
                        </a:rPr>
                        <a:t>С/ролевая игра «Улица»</a:t>
                      </a:r>
                      <a:endParaRPr lang="ru-RU" sz="1400" dirty="0">
                        <a:effectLst/>
                        <a:latin typeface="Times New Roman" pitchFamily="18" charset="0"/>
                        <a:ea typeface="Calibri"/>
                        <a:cs typeface="Times New Roman" pitchFamily="18" charset="0"/>
                      </a:endParaRPr>
                    </a:p>
                    <a:p>
                      <a:pPr>
                        <a:lnSpc>
                          <a:spcPct val="115000"/>
                        </a:lnSpc>
                        <a:spcAft>
                          <a:spcPts val="1000"/>
                        </a:spcAft>
                      </a:pPr>
                      <a:r>
                        <a:rPr lang="ru-RU" sz="1400" dirty="0">
                          <a:effectLst/>
                          <a:latin typeface="Times New Roman" pitchFamily="18" charset="0"/>
                          <a:ea typeface="Times New Roman"/>
                          <a:cs typeface="Times New Roman" pitchFamily="18" charset="0"/>
                        </a:rPr>
                        <a:t>«Настольные игры «Большая прогулка» «</a:t>
                      </a:r>
                      <a:r>
                        <a:rPr lang="ru-RU" sz="1400" dirty="0" err="1">
                          <a:effectLst/>
                          <a:latin typeface="Times New Roman" pitchFamily="18" charset="0"/>
                          <a:ea typeface="Times New Roman"/>
                          <a:cs typeface="Times New Roman" pitchFamily="18" charset="0"/>
                        </a:rPr>
                        <a:t>Говлорящие</a:t>
                      </a:r>
                      <a:r>
                        <a:rPr lang="ru-RU" sz="1400" dirty="0">
                          <a:effectLst/>
                          <a:latin typeface="Times New Roman" pitchFamily="18" charset="0"/>
                          <a:ea typeface="Times New Roman"/>
                          <a:cs typeface="Times New Roman" pitchFamily="18" charset="0"/>
                        </a:rPr>
                        <a:t> дорожные знаки»,, «Дорожное лото»</a:t>
                      </a:r>
                      <a:endParaRPr lang="ru-RU" sz="1400" dirty="0">
                        <a:effectLst/>
                        <a:latin typeface="Times New Roman" pitchFamily="18" charset="0"/>
                        <a:ea typeface="Calibri"/>
                        <a:cs typeface="Times New Roman" pitchFamily="18" charset="0"/>
                      </a:endParaRPr>
                    </a:p>
                  </a:txBody>
                  <a:tcPr marL="60094" marR="60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24711" y="54868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Социально – личностное развитие</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602961811"/>
              </p:ext>
            </p:extLst>
          </p:nvPr>
        </p:nvGraphicFramePr>
        <p:xfrm>
          <a:off x="899592" y="1052736"/>
          <a:ext cx="7416824" cy="4078732"/>
        </p:xfrm>
        <a:graphic>
          <a:graphicData uri="http://schemas.openxmlformats.org/drawingml/2006/table">
            <a:tbl>
              <a:tblPr bandRow="1"/>
              <a:tblGrid>
                <a:gridCol w="1589137"/>
                <a:gridCol w="3178275"/>
                <a:gridCol w="2649412"/>
              </a:tblGrid>
              <a:tr h="217523">
                <a:tc>
                  <a:txBody>
                    <a:bodyPr/>
                    <a:lstStyle/>
                    <a:p>
                      <a:pPr algn="ctr">
                        <a:lnSpc>
                          <a:spcPct val="115000"/>
                        </a:lnSpc>
                        <a:spcAft>
                          <a:spcPts val="1000"/>
                        </a:spcAft>
                      </a:pPr>
                      <a:r>
                        <a:rPr lang="ru-RU" sz="1400" i="1" dirty="0">
                          <a:effectLst/>
                          <a:latin typeface="Times New Roman"/>
                          <a:ea typeface="Times New Roman"/>
                          <a:cs typeface="Calibri"/>
                        </a:rPr>
                        <a:t>Ширмы, стенды</a:t>
                      </a:r>
                      <a:endParaRPr lang="ru-RU" sz="1400" dirty="0">
                        <a:effectLst/>
                        <a:latin typeface="Calibri"/>
                        <a:ea typeface="Calibri"/>
                        <a:cs typeface="Calibri"/>
                      </a:endParaRPr>
                    </a:p>
                  </a:txBody>
                  <a:tcPr marL="58025" marR="58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400" dirty="0">
                          <a:effectLst/>
                          <a:latin typeface="Times New Roman"/>
                          <a:ea typeface="Times New Roman"/>
                          <a:cs typeface="Calibri"/>
                        </a:rPr>
                        <a:t>«Школа светофора»</a:t>
                      </a:r>
                      <a:endParaRPr lang="ru-RU" sz="1400" dirty="0">
                        <a:effectLst/>
                        <a:latin typeface="Calibri"/>
                        <a:ea typeface="Calibri"/>
                        <a:cs typeface="Calibri"/>
                      </a:endParaRPr>
                    </a:p>
                  </a:txBody>
                  <a:tcPr marL="58025" marR="58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000">
                          <a:effectLst/>
                          <a:latin typeface="Times New Roman"/>
                          <a:ea typeface="Times New Roman"/>
                          <a:cs typeface="Calibri"/>
                        </a:rPr>
                        <a:t>Обучение дошкольников ПДД</a:t>
                      </a:r>
                      <a:endParaRPr lang="ru-RU" sz="900">
                        <a:effectLst/>
                        <a:latin typeface="Calibri"/>
                        <a:ea typeface="Calibri"/>
                        <a:cs typeface="Calibri"/>
                      </a:endParaRPr>
                    </a:p>
                  </a:txBody>
                  <a:tcPr marL="58025" marR="58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3222">
                <a:tc>
                  <a:txBody>
                    <a:bodyPr/>
                    <a:lstStyle/>
                    <a:p>
                      <a:pPr algn="ctr">
                        <a:lnSpc>
                          <a:spcPct val="115000"/>
                        </a:lnSpc>
                        <a:spcAft>
                          <a:spcPts val="1000"/>
                        </a:spcAft>
                      </a:pPr>
                      <a:r>
                        <a:rPr lang="ru-RU" sz="1400" i="1" dirty="0">
                          <a:effectLst/>
                          <a:latin typeface="Times New Roman"/>
                          <a:ea typeface="Times New Roman"/>
                          <a:cs typeface="Calibri"/>
                        </a:rPr>
                        <a:t>Создание мини – музея</a:t>
                      </a:r>
                      <a:endParaRPr lang="ru-RU" sz="1400" dirty="0">
                        <a:effectLst/>
                        <a:latin typeface="Calibri"/>
                        <a:ea typeface="Calibri"/>
                        <a:cs typeface="Calibri"/>
                      </a:endParaRPr>
                    </a:p>
                  </a:txBody>
                  <a:tcPr marL="58025" marR="58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1000"/>
                        </a:spcAft>
                      </a:pPr>
                      <a:r>
                        <a:rPr lang="ru-RU" sz="1400" dirty="0">
                          <a:effectLst/>
                          <a:latin typeface="Times New Roman"/>
                          <a:ea typeface="Times New Roman"/>
                          <a:cs typeface="Calibri"/>
                        </a:rPr>
                        <a:t>Макеты «Мой двор» «Моя улица»</a:t>
                      </a:r>
                      <a:endParaRPr lang="ru-RU" sz="1400" dirty="0">
                        <a:effectLst/>
                        <a:latin typeface="Calibri"/>
                        <a:ea typeface="Calibri"/>
                        <a:cs typeface="Calibri"/>
                      </a:endParaRPr>
                    </a:p>
                    <a:p>
                      <a:pPr>
                        <a:lnSpc>
                          <a:spcPct val="115000"/>
                        </a:lnSpc>
                        <a:spcAft>
                          <a:spcPts val="1000"/>
                        </a:spcAft>
                      </a:pPr>
                      <a:r>
                        <a:rPr lang="ru-RU" sz="1400" dirty="0">
                          <a:effectLst/>
                          <a:latin typeface="Times New Roman"/>
                          <a:ea typeface="Times New Roman"/>
                          <a:cs typeface="Calibri"/>
                        </a:rPr>
                        <a:t>,Иллюстрации, плакаты по ПДД</a:t>
                      </a:r>
                      <a:endParaRPr lang="ru-RU" sz="1400" dirty="0">
                        <a:effectLst/>
                        <a:latin typeface="Calibri"/>
                        <a:ea typeface="Calibri"/>
                        <a:cs typeface="Calibri"/>
                      </a:endParaRPr>
                    </a:p>
                    <a:p>
                      <a:pPr>
                        <a:lnSpc>
                          <a:spcPct val="115000"/>
                        </a:lnSpc>
                        <a:spcAft>
                          <a:spcPts val="1000"/>
                        </a:spcAft>
                      </a:pPr>
                      <a:r>
                        <a:rPr lang="ru-RU" sz="1400" dirty="0">
                          <a:effectLst/>
                          <a:latin typeface="Times New Roman"/>
                          <a:ea typeface="Times New Roman"/>
                          <a:cs typeface="Calibri"/>
                        </a:rPr>
                        <a:t> </a:t>
                      </a:r>
                      <a:endParaRPr lang="ru-RU" sz="1400" dirty="0">
                        <a:effectLst/>
                        <a:latin typeface="Calibri"/>
                        <a:ea typeface="Calibri"/>
                        <a:cs typeface="Calibri"/>
                      </a:endParaRPr>
                    </a:p>
                  </a:txBody>
                  <a:tcPr marL="58025" marR="58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17523">
                <a:tc>
                  <a:txBody>
                    <a:bodyPr/>
                    <a:lstStyle/>
                    <a:p>
                      <a:pPr algn="ctr">
                        <a:lnSpc>
                          <a:spcPct val="115000"/>
                        </a:lnSpc>
                        <a:spcAft>
                          <a:spcPts val="1000"/>
                        </a:spcAft>
                      </a:pPr>
                      <a:r>
                        <a:rPr lang="ru-RU" sz="1400" i="1">
                          <a:effectLst/>
                          <a:latin typeface="Times New Roman"/>
                          <a:ea typeface="Times New Roman"/>
                          <a:cs typeface="Calibri"/>
                        </a:rPr>
                        <a:t>Экскурсии </a:t>
                      </a:r>
                      <a:endParaRPr lang="ru-RU" sz="1400">
                        <a:effectLst/>
                        <a:latin typeface="Calibri"/>
                        <a:ea typeface="Calibri"/>
                        <a:cs typeface="Calibri"/>
                      </a:endParaRPr>
                    </a:p>
                  </a:txBody>
                  <a:tcPr marL="58025" marR="58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dirty="0">
                          <a:effectLst/>
                          <a:latin typeface="Times New Roman"/>
                          <a:ea typeface="Times New Roman"/>
                          <a:cs typeface="Calibri"/>
                        </a:rPr>
                        <a:t>«Мой двор»</a:t>
                      </a:r>
                      <a:endParaRPr lang="ru-RU" sz="1400" dirty="0">
                        <a:effectLst/>
                        <a:latin typeface="Calibri"/>
                        <a:ea typeface="Calibri"/>
                        <a:cs typeface="Calibri"/>
                      </a:endParaRPr>
                    </a:p>
                  </a:txBody>
                  <a:tcPr marL="58025" marR="58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000">
                          <a:effectLst/>
                          <a:latin typeface="Times New Roman"/>
                          <a:ea typeface="Times New Roman"/>
                          <a:cs typeface="Calibri"/>
                        </a:rPr>
                        <a:t>«Моя улица»</a:t>
                      </a:r>
                      <a:endParaRPr lang="ru-RU" sz="900">
                        <a:effectLst/>
                        <a:latin typeface="Calibri"/>
                        <a:ea typeface="Calibri"/>
                        <a:cs typeface="Calibri"/>
                      </a:endParaRPr>
                    </a:p>
                  </a:txBody>
                  <a:tcPr marL="58025" marR="58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3732">
                <a:tc>
                  <a:txBody>
                    <a:bodyPr/>
                    <a:lstStyle/>
                    <a:p>
                      <a:pPr algn="ctr">
                        <a:lnSpc>
                          <a:spcPct val="115000"/>
                        </a:lnSpc>
                        <a:spcAft>
                          <a:spcPts val="1000"/>
                        </a:spcAft>
                      </a:pPr>
                      <a:r>
                        <a:rPr lang="ru-RU" sz="1400" i="1">
                          <a:effectLst/>
                          <a:latin typeface="Times New Roman"/>
                          <a:ea typeface="Times New Roman"/>
                          <a:cs typeface="Calibri"/>
                        </a:rPr>
                        <a:t>консультации</a:t>
                      </a:r>
                      <a:endParaRPr lang="ru-RU" sz="1400">
                        <a:effectLst/>
                        <a:latin typeface="Calibri"/>
                        <a:ea typeface="Calibri"/>
                        <a:cs typeface="Calibri"/>
                      </a:endParaRPr>
                    </a:p>
                  </a:txBody>
                  <a:tcPr marL="58025" marR="58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dirty="0">
                          <a:effectLst/>
                          <a:latin typeface="Times New Roman"/>
                          <a:ea typeface="Times New Roman"/>
                          <a:cs typeface="Calibri"/>
                        </a:rPr>
                        <a:t>«Родитель пример поведения на улице и дорогах»</a:t>
                      </a:r>
                      <a:endParaRPr lang="ru-RU" sz="1400" dirty="0">
                        <a:effectLst/>
                        <a:latin typeface="Calibri"/>
                        <a:ea typeface="Calibri"/>
                        <a:cs typeface="Calibri"/>
                      </a:endParaRPr>
                    </a:p>
                    <a:p>
                      <a:pPr>
                        <a:lnSpc>
                          <a:spcPct val="115000"/>
                        </a:lnSpc>
                        <a:spcAft>
                          <a:spcPts val="1000"/>
                        </a:spcAft>
                      </a:pPr>
                      <a:r>
                        <a:rPr lang="ru-RU" sz="1400" dirty="0">
                          <a:effectLst/>
                          <a:latin typeface="Times New Roman"/>
                          <a:ea typeface="Times New Roman"/>
                          <a:cs typeface="Calibri"/>
                        </a:rPr>
                        <a:t>«Советы </a:t>
                      </a:r>
                      <a:r>
                        <a:rPr lang="ru-RU" sz="1400" dirty="0" err="1">
                          <a:effectLst/>
                          <a:latin typeface="Times New Roman"/>
                          <a:ea typeface="Times New Roman"/>
                          <a:cs typeface="Calibri"/>
                        </a:rPr>
                        <a:t>Светофорика</a:t>
                      </a:r>
                      <a:r>
                        <a:rPr lang="ru-RU" sz="1400" dirty="0">
                          <a:effectLst/>
                          <a:latin typeface="Times New Roman"/>
                          <a:ea typeface="Times New Roman"/>
                          <a:cs typeface="Calibri"/>
                        </a:rPr>
                        <a:t>»</a:t>
                      </a:r>
                      <a:endParaRPr lang="ru-RU" sz="1400" dirty="0">
                        <a:effectLst/>
                        <a:latin typeface="Calibri"/>
                        <a:ea typeface="Calibri"/>
                        <a:cs typeface="Calibri"/>
                      </a:endParaRPr>
                    </a:p>
                  </a:txBody>
                  <a:tcPr marL="58025" marR="58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000">
                          <a:effectLst/>
                          <a:latin typeface="Times New Roman"/>
                          <a:ea typeface="Times New Roman"/>
                          <a:cs typeface="Calibri"/>
                        </a:rPr>
                        <a:t>«Безопасность детей забота взрослых»</a:t>
                      </a:r>
                      <a:endParaRPr lang="ru-RU" sz="900">
                        <a:effectLst/>
                        <a:latin typeface="Calibri"/>
                        <a:ea typeface="Calibri"/>
                        <a:cs typeface="Calibri"/>
                      </a:endParaRPr>
                    </a:p>
                    <a:p>
                      <a:pPr>
                        <a:lnSpc>
                          <a:spcPct val="115000"/>
                        </a:lnSpc>
                        <a:spcAft>
                          <a:spcPts val="1000"/>
                        </a:spcAft>
                      </a:pPr>
                      <a:r>
                        <a:rPr lang="ru-RU" sz="1000">
                          <a:effectLst/>
                          <a:latin typeface="Times New Roman"/>
                          <a:ea typeface="Times New Roman"/>
                          <a:cs typeface="Calibri"/>
                        </a:rPr>
                        <a:t>Рекомендации родителям по обучению ПДД</a:t>
                      </a:r>
                      <a:endParaRPr lang="ru-RU" sz="900">
                        <a:effectLst/>
                        <a:latin typeface="Calibri"/>
                        <a:ea typeface="Calibri"/>
                        <a:cs typeface="Calibri"/>
                      </a:endParaRPr>
                    </a:p>
                  </a:txBody>
                  <a:tcPr marL="58025" marR="58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2201">
                <a:tc>
                  <a:txBody>
                    <a:bodyPr/>
                    <a:lstStyle/>
                    <a:p>
                      <a:pPr algn="ctr">
                        <a:lnSpc>
                          <a:spcPct val="115000"/>
                        </a:lnSpc>
                        <a:spcAft>
                          <a:spcPts val="1000"/>
                        </a:spcAft>
                      </a:pPr>
                      <a:r>
                        <a:rPr lang="ru-RU" sz="1400" i="1">
                          <a:effectLst/>
                          <a:latin typeface="Times New Roman"/>
                          <a:ea typeface="Times New Roman"/>
                          <a:cs typeface="Calibri"/>
                        </a:rPr>
                        <a:t>выставки</a:t>
                      </a:r>
                      <a:endParaRPr lang="ru-RU" sz="1400">
                        <a:effectLst/>
                        <a:latin typeface="Calibri"/>
                        <a:ea typeface="Calibri"/>
                        <a:cs typeface="Calibri"/>
                      </a:endParaRPr>
                    </a:p>
                  </a:txBody>
                  <a:tcPr marL="58025" marR="58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ru-RU" sz="1400" dirty="0">
                          <a:effectLst/>
                          <a:latin typeface="Times New Roman"/>
                          <a:ea typeface="Times New Roman"/>
                          <a:cs typeface="Calibri"/>
                        </a:rPr>
                        <a:t>Выставки рисунков «</a:t>
                      </a:r>
                      <a:r>
                        <a:rPr lang="ru-RU" sz="1400" dirty="0" err="1">
                          <a:effectLst/>
                          <a:latin typeface="Times New Roman"/>
                          <a:ea typeface="Times New Roman"/>
                          <a:cs typeface="Calibri"/>
                        </a:rPr>
                        <a:t>Светофорик</a:t>
                      </a:r>
                      <a:r>
                        <a:rPr lang="ru-RU" sz="1400" dirty="0">
                          <a:effectLst/>
                          <a:latin typeface="Times New Roman"/>
                          <a:ea typeface="Times New Roman"/>
                          <a:cs typeface="Calibri"/>
                        </a:rPr>
                        <a:t>»</a:t>
                      </a:r>
                      <a:endParaRPr lang="ru-RU" sz="1400" dirty="0">
                        <a:effectLst/>
                        <a:latin typeface="Calibri"/>
                        <a:ea typeface="Calibri"/>
                        <a:cs typeface="Calibri"/>
                      </a:endParaRPr>
                    </a:p>
                    <a:p>
                      <a:pPr algn="ctr">
                        <a:lnSpc>
                          <a:spcPct val="115000"/>
                        </a:lnSpc>
                        <a:spcAft>
                          <a:spcPts val="1000"/>
                        </a:spcAft>
                      </a:pPr>
                      <a:r>
                        <a:rPr lang="ru-RU" sz="1400" dirty="0">
                          <a:effectLst/>
                          <a:latin typeface="Times New Roman"/>
                          <a:ea typeface="Times New Roman"/>
                          <a:cs typeface="Calibri"/>
                        </a:rPr>
                        <a:t>Выставка макетов «Мой двор» и «Моя улица»</a:t>
                      </a:r>
                      <a:endParaRPr lang="ru-RU" sz="1400" dirty="0">
                        <a:effectLst/>
                        <a:latin typeface="Calibri"/>
                        <a:ea typeface="Calibri"/>
                        <a:cs typeface="Calibri"/>
                      </a:endParaRPr>
                    </a:p>
                    <a:p>
                      <a:pPr algn="ctr">
                        <a:lnSpc>
                          <a:spcPct val="115000"/>
                        </a:lnSpc>
                        <a:spcAft>
                          <a:spcPts val="1000"/>
                        </a:spcAft>
                      </a:pPr>
                      <a:r>
                        <a:rPr lang="ru-RU" sz="1400" dirty="0">
                          <a:effectLst/>
                          <a:latin typeface="Times New Roman"/>
                          <a:ea typeface="Times New Roman"/>
                          <a:cs typeface="Calibri"/>
                        </a:rPr>
                        <a:t>Выставка книжек –малышек по ПДД</a:t>
                      </a:r>
                      <a:endParaRPr lang="ru-RU" sz="1400" dirty="0">
                        <a:effectLst/>
                        <a:latin typeface="Calibri"/>
                        <a:ea typeface="Calibri"/>
                        <a:cs typeface="Calibri"/>
                      </a:endParaRPr>
                    </a:p>
                    <a:p>
                      <a:pPr algn="ctr">
                        <a:lnSpc>
                          <a:spcPct val="115000"/>
                        </a:lnSpc>
                        <a:spcAft>
                          <a:spcPts val="1000"/>
                        </a:spcAft>
                      </a:pPr>
                      <a:r>
                        <a:rPr lang="ru-RU" sz="1400" dirty="0">
                          <a:effectLst/>
                          <a:latin typeface="Times New Roman"/>
                          <a:ea typeface="Times New Roman"/>
                          <a:cs typeface="Calibri"/>
                        </a:rPr>
                        <a:t>Выставка плакатов «Я грамотный пешеход.»</a:t>
                      </a:r>
                      <a:endParaRPr lang="ru-RU" sz="1400" dirty="0">
                        <a:effectLst/>
                        <a:latin typeface="Calibri"/>
                        <a:ea typeface="Calibri"/>
                        <a:cs typeface="Calibri"/>
                      </a:endParaRPr>
                    </a:p>
                    <a:p>
                      <a:pPr algn="ctr">
                        <a:lnSpc>
                          <a:spcPct val="115000"/>
                        </a:lnSpc>
                        <a:spcAft>
                          <a:spcPts val="1000"/>
                        </a:spcAft>
                      </a:pPr>
                      <a:r>
                        <a:rPr lang="ru-RU" sz="1400" dirty="0">
                          <a:effectLst/>
                          <a:latin typeface="Times New Roman"/>
                          <a:ea typeface="Times New Roman"/>
                          <a:cs typeface="Calibri"/>
                        </a:rPr>
                        <a:t> </a:t>
                      </a:r>
                      <a:endParaRPr lang="ru-RU" sz="1400" dirty="0">
                        <a:effectLst/>
                        <a:latin typeface="Calibri"/>
                        <a:ea typeface="Calibri"/>
                        <a:cs typeface="Calibri"/>
                      </a:endParaRPr>
                    </a:p>
                  </a:txBody>
                  <a:tcPr marL="58025" marR="58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bl>
          </a:graphicData>
        </a:graphic>
      </p:graphicFrame>
      <p:sp>
        <p:nvSpPr>
          <p:cNvPr id="3" name="Rectangle 1"/>
          <p:cNvSpPr>
            <a:spLocks noChangeArrowheads="1"/>
          </p:cNvSpPr>
          <p:nvPr/>
        </p:nvSpPr>
        <p:spPr bwMode="auto">
          <a:xfrm>
            <a:off x="251520" y="47667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Работа с родителями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18701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761047399"/>
              </p:ext>
            </p:extLst>
          </p:nvPr>
        </p:nvGraphicFramePr>
        <p:xfrm>
          <a:off x="914400" y="548680"/>
          <a:ext cx="7474024" cy="2201355"/>
        </p:xfrm>
        <a:graphic>
          <a:graphicData uri="http://schemas.openxmlformats.org/drawingml/2006/table">
            <a:tbl>
              <a:tblPr bandRow="1"/>
              <a:tblGrid>
                <a:gridCol w="1494704"/>
                <a:gridCol w="5979320"/>
              </a:tblGrid>
              <a:tr h="1696889">
                <a:tc>
                  <a:txBody>
                    <a:bodyPr/>
                    <a:lstStyle/>
                    <a:p>
                      <a:pPr algn="ctr">
                        <a:lnSpc>
                          <a:spcPct val="115000"/>
                        </a:lnSpc>
                        <a:spcAft>
                          <a:spcPts val="1000"/>
                        </a:spcAft>
                      </a:pPr>
                      <a:r>
                        <a:rPr lang="ru-RU" sz="1400" i="1" dirty="0">
                          <a:effectLst/>
                          <a:latin typeface="Times New Roman"/>
                          <a:ea typeface="Times New Roman"/>
                          <a:cs typeface="Calibri"/>
                        </a:rPr>
                        <a:t>Итог проекта</a:t>
                      </a:r>
                      <a:endParaRPr lang="ru-RU" sz="1400" dirty="0">
                        <a:effectLst/>
                        <a:latin typeface="Calibri"/>
                        <a:ea typeface="Calibri"/>
                        <a:cs typeface="Calibri"/>
                      </a:endParaRPr>
                    </a:p>
                  </a:txBody>
                  <a:tcPr marL="60094" marR="60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dirty="0" err="1">
                          <a:effectLst/>
                          <a:latin typeface="Times New Roman"/>
                          <a:ea typeface="Times New Roman"/>
                          <a:cs typeface="Calibri"/>
                        </a:rPr>
                        <a:t>Квест</a:t>
                      </a:r>
                      <a:r>
                        <a:rPr lang="ru-RU" sz="1400" dirty="0">
                          <a:effectLst/>
                          <a:latin typeface="Times New Roman"/>
                          <a:ea typeface="Times New Roman"/>
                          <a:cs typeface="Calibri"/>
                        </a:rPr>
                        <a:t> – игра «Тропа безопасности»</a:t>
                      </a:r>
                      <a:endParaRPr lang="ru-RU" sz="1400" dirty="0">
                        <a:effectLst/>
                        <a:latin typeface="Calibri"/>
                        <a:ea typeface="Calibri"/>
                        <a:cs typeface="Calibri"/>
                      </a:endParaRPr>
                    </a:p>
                    <a:p>
                      <a:pPr>
                        <a:lnSpc>
                          <a:spcPct val="115000"/>
                        </a:lnSpc>
                        <a:spcAft>
                          <a:spcPts val="1000"/>
                        </a:spcAft>
                      </a:pPr>
                      <a:r>
                        <a:rPr lang="ru-RU" sz="1400" dirty="0">
                          <a:effectLst/>
                          <a:latin typeface="Times New Roman"/>
                          <a:ea typeface="Times New Roman"/>
                          <a:cs typeface="Calibri"/>
                        </a:rPr>
                        <a:t>Со станциями: </a:t>
                      </a:r>
                      <a:endParaRPr lang="ru-RU" sz="1400" dirty="0">
                        <a:effectLst/>
                        <a:latin typeface="Calibri"/>
                        <a:ea typeface="Calibri"/>
                        <a:cs typeface="Calibri"/>
                      </a:endParaRPr>
                    </a:p>
                    <a:p>
                      <a:pPr marL="342900" lvl="0" indent="-342900">
                        <a:lnSpc>
                          <a:spcPct val="115000"/>
                        </a:lnSpc>
                        <a:spcAft>
                          <a:spcPts val="0"/>
                        </a:spcAft>
                        <a:buFont typeface="Symbol"/>
                        <a:buChar char=""/>
                      </a:pPr>
                      <a:r>
                        <a:rPr lang="ru-RU" sz="1400" dirty="0" err="1">
                          <a:effectLst/>
                          <a:latin typeface="Times New Roman"/>
                          <a:ea typeface="Times New Roman"/>
                          <a:cs typeface="Calibri"/>
                        </a:rPr>
                        <a:t>Загадкино</a:t>
                      </a:r>
                      <a:r>
                        <a:rPr lang="ru-RU" sz="1400" dirty="0">
                          <a:effectLst/>
                          <a:latin typeface="Times New Roman"/>
                          <a:ea typeface="Times New Roman"/>
                          <a:cs typeface="Calibri"/>
                        </a:rPr>
                        <a:t>,</a:t>
                      </a:r>
                      <a:endParaRPr lang="ru-RU" sz="1400" dirty="0">
                        <a:effectLst/>
                        <a:latin typeface="Calibri"/>
                        <a:ea typeface="Calibri"/>
                        <a:cs typeface="Calibri"/>
                      </a:endParaRPr>
                    </a:p>
                    <a:p>
                      <a:pPr marL="342900" lvl="0" indent="-342900">
                        <a:lnSpc>
                          <a:spcPct val="115000"/>
                        </a:lnSpc>
                        <a:spcAft>
                          <a:spcPts val="0"/>
                        </a:spcAft>
                        <a:buFont typeface="Symbol"/>
                        <a:buChar char=""/>
                      </a:pPr>
                      <a:r>
                        <a:rPr lang="ru-RU" sz="1400" dirty="0">
                          <a:effectLst/>
                          <a:latin typeface="Times New Roman"/>
                          <a:ea typeface="Times New Roman"/>
                          <a:cs typeface="Calibri"/>
                        </a:rPr>
                        <a:t>Вождение,</a:t>
                      </a:r>
                      <a:endParaRPr lang="ru-RU" sz="1400" dirty="0">
                        <a:effectLst/>
                        <a:latin typeface="Calibri"/>
                        <a:ea typeface="Calibri"/>
                        <a:cs typeface="Calibri"/>
                      </a:endParaRPr>
                    </a:p>
                    <a:p>
                      <a:pPr marL="342900" lvl="0" indent="-342900">
                        <a:lnSpc>
                          <a:spcPct val="115000"/>
                        </a:lnSpc>
                        <a:spcAft>
                          <a:spcPts val="0"/>
                        </a:spcAft>
                        <a:buFont typeface="Symbol"/>
                        <a:buChar char=""/>
                      </a:pPr>
                      <a:r>
                        <a:rPr lang="ru-RU" sz="1400" dirty="0">
                          <a:effectLst/>
                          <a:latin typeface="Times New Roman"/>
                          <a:ea typeface="Times New Roman"/>
                          <a:cs typeface="Calibri"/>
                        </a:rPr>
                        <a:t>Ребусы по ПДД,</a:t>
                      </a:r>
                      <a:endParaRPr lang="ru-RU" sz="1400" dirty="0">
                        <a:effectLst/>
                        <a:latin typeface="Calibri"/>
                        <a:ea typeface="Calibri"/>
                        <a:cs typeface="Calibri"/>
                      </a:endParaRPr>
                    </a:p>
                    <a:p>
                      <a:pPr marL="342900" lvl="0" indent="-342900">
                        <a:lnSpc>
                          <a:spcPct val="115000"/>
                        </a:lnSpc>
                        <a:spcAft>
                          <a:spcPts val="0"/>
                        </a:spcAft>
                        <a:buFont typeface="Symbol"/>
                        <a:buChar char=""/>
                      </a:pPr>
                      <a:r>
                        <a:rPr lang="ru-RU" sz="1400" dirty="0">
                          <a:effectLst/>
                          <a:latin typeface="Times New Roman"/>
                          <a:ea typeface="Times New Roman"/>
                          <a:cs typeface="Calibri"/>
                        </a:rPr>
                        <a:t>Ситуации на дороге,</a:t>
                      </a:r>
                      <a:endParaRPr lang="ru-RU" sz="1400" dirty="0">
                        <a:effectLst/>
                        <a:latin typeface="Calibri"/>
                        <a:ea typeface="Calibri"/>
                        <a:cs typeface="Calibri"/>
                      </a:endParaRPr>
                    </a:p>
                    <a:p>
                      <a:pPr marL="342900" lvl="0" indent="-342900">
                        <a:lnSpc>
                          <a:spcPct val="115000"/>
                        </a:lnSpc>
                        <a:spcAft>
                          <a:spcPts val="0"/>
                        </a:spcAft>
                        <a:buFont typeface="Symbol"/>
                        <a:buChar char=""/>
                      </a:pPr>
                      <a:r>
                        <a:rPr lang="ru-RU" sz="1400" dirty="0">
                          <a:effectLst/>
                          <a:latin typeface="Times New Roman"/>
                          <a:ea typeface="Times New Roman"/>
                          <a:cs typeface="Calibri"/>
                        </a:rPr>
                        <a:t>Игра «Красный- зеленый».</a:t>
                      </a:r>
                      <a:endParaRPr lang="ru-RU" sz="1400" dirty="0">
                        <a:effectLst/>
                        <a:latin typeface="Calibri"/>
                        <a:ea typeface="Calibri"/>
                        <a:cs typeface="Calibri"/>
                      </a:endParaRPr>
                    </a:p>
                    <a:p>
                      <a:pPr>
                        <a:lnSpc>
                          <a:spcPct val="115000"/>
                        </a:lnSpc>
                        <a:spcAft>
                          <a:spcPts val="1000"/>
                        </a:spcAft>
                      </a:pPr>
                      <a:r>
                        <a:rPr lang="ru-RU" sz="1400" dirty="0">
                          <a:effectLst/>
                          <a:latin typeface="Times New Roman"/>
                          <a:ea typeface="Times New Roman"/>
                          <a:cs typeface="Calibri"/>
                        </a:rPr>
                        <a:t>Викторина «Я пешеход»</a:t>
                      </a:r>
                      <a:endParaRPr lang="ru-RU" sz="1400" dirty="0">
                        <a:effectLst/>
                        <a:latin typeface="Calibri"/>
                        <a:ea typeface="Calibri"/>
                        <a:cs typeface="Calibri"/>
                      </a:endParaRPr>
                    </a:p>
                  </a:txBody>
                  <a:tcPr marL="60094" marR="60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Прямоугольник 2"/>
          <p:cNvSpPr/>
          <p:nvPr/>
        </p:nvSpPr>
        <p:spPr>
          <a:xfrm>
            <a:off x="827584" y="2924944"/>
            <a:ext cx="7468450" cy="1067665"/>
          </a:xfrm>
          <a:prstGeom prst="rect">
            <a:avLst/>
          </a:prstGeom>
        </p:spPr>
        <p:txBody>
          <a:bodyPr wrap="square">
            <a:spAutoFit/>
          </a:bodyPr>
          <a:lstStyle/>
          <a:p>
            <a:pPr>
              <a:lnSpc>
                <a:spcPct val="115000"/>
              </a:lnSpc>
              <a:spcAft>
                <a:spcPts val="0"/>
              </a:spcAft>
            </a:pPr>
            <a:r>
              <a:rPr lang="ru-RU" sz="1400" b="1" dirty="0">
                <a:latin typeface="Times New Roman"/>
                <a:ea typeface="Times New Roman"/>
                <a:cs typeface="Calibri"/>
              </a:rPr>
              <a:t>Вывод</a:t>
            </a:r>
            <a:r>
              <a:rPr lang="ru-RU" sz="1400" dirty="0">
                <a:latin typeface="Times New Roman"/>
                <a:ea typeface="Times New Roman"/>
                <a:cs typeface="Calibri"/>
              </a:rPr>
              <a:t>: Исходя из проделанной работы  можно сделать вывод, что мы расширили представление детей об окружающей дорожной среде и правилах дорожного движения. Умение детей предвидеть опасные ситуации на дороге и принимать правильные решения. Повышение активности родителей в обеспечении безопасности детей на дороге и в транспорте.</a:t>
            </a:r>
            <a:endParaRPr lang="ru-RU" sz="1400" dirty="0">
              <a:ea typeface="Calibri"/>
              <a:cs typeface="Calibri"/>
            </a:endParaRPr>
          </a:p>
        </p:txBody>
      </p:sp>
    </p:spTree>
    <p:extLst>
      <p:ext uri="{BB962C8B-B14F-4D97-AF65-F5344CB8AC3E}">
        <p14:creationId xmlns:p14="http://schemas.microsoft.com/office/powerpoint/2010/main" val="3061901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Марсел\Desktop\Новая папка\гусева 167 015.jpg"/>
          <p:cNvPicPr>
            <a:picLocks noChangeAspect="1" noChangeArrowheads="1"/>
          </p:cNvPicPr>
          <p:nvPr/>
        </p:nvPicPr>
        <p:blipFill>
          <a:blip r:embed="rId2" cstate="print"/>
          <a:srcRect/>
          <a:stretch>
            <a:fillRect/>
          </a:stretch>
        </p:blipFill>
        <p:spPr bwMode="auto">
          <a:xfrm>
            <a:off x="4143372" y="3214686"/>
            <a:ext cx="4000528" cy="3000396"/>
          </a:xfrm>
          <a:prstGeom prst="rect">
            <a:avLst/>
          </a:prstGeom>
          <a:noFill/>
          <a:effectLst>
            <a:softEdge rad="63500"/>
          </a:effectLst>
        </p:spPr>
      </p:pic>
      <p:pic>
        <p:nvPicPr>
          <p:cNvPr id="3073" name="Picture 1" descr="C:\Users\Марсел\Desktop\Новая папка\8.jpg"/>
          <p:cNvPicPr>
            <a:picLocks noChangeAspect="1" noChangeArrowheads="1"/>
          </p:cNvPicPr>
          <p:nvPr/>
        </p:nvPicPr>
        <p:blipFill>
          <a:blip r:embed="rId3" cstate="print"/>
          <a:srcRect/>
          <a:stretch>
            <a:fillRect/>
          </a:stretch>
        </p:blipFill>
        <p:spPr bwMode="auto">
          <a:xfrm>
            <a:off x="928662" y="714356"/>
            <a:ext cx="4515077" cy="2714644"/>
          </a:xfrm>
          <a:prstGeom prst="rect">
            <a:avLst/>
          </a:prstGeom>
          <a:noFill/>
          <a:effectLst>
            <a:softEdge rad="63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Users\Марсел\Desktop\Новая папка\IMG_20190802_103031.jpg"/>
          <p:cNvPicPr>
            <a:picLocks noChangeAspect="1" noChangeArrowheads="1"/>
          </p:cNvPicPr>
          <p:nvPr/>
        </p:nvPicPr>
        <p:blipFill>
          <a:blip r:embed="rId2" cstate="print"/>
          <a:srcRect/>
          <a:stretch>
            <a:fillRect/>
          </a:stretch>
        </p:blipFill>
        <p:spPr bwMode="auto">
          <a:xfrm>
            <a:off x="1142976" y="571480"/>
            <a:ext cx="3143272" cy="2357454"/>
          </a:xfrm>
          <a:prstGeom prst="rect">
            <a:avLst/>
          </a:prstGeom>
          <a:noFill/>
          <a:effectLst>
            <a:softEdge rad="31750"/>
          </a:effectLst>
        </p:spPr>
      </p:pic>
      <p:pic>
        <p:nvPicPr>
          <p:cNvPr id="6" name="Picture 2" descr="C:\Users\Марсел\Desktop\Новая папка\IMG_20190802_103842.jpg"/>
          <p:cNvPicPr>
            <a:picLocks noChangeAspect="1" noChangeArrowheads="1"/>
          </p:cNvPicPr>
          <p:nvPr/>
        </p:nvPicPr>
        <p:blipFill>
          <a:blip r:embed="rId3" cstate="print"/>
          <a:srcRect/>
          <a:stretch>
            <a:fillRect/>
          </a:stretch>
        </p:blipFill>
        <p:spPr bwMode="auto">
          <a:xfrm>
            <a:off x="4643438" y="571480"/>
            <a:ext cx="3143272" cy="2357454"/>
          </a:xfrm>
          <a:prstGeom prst="rect">
            <a:avLst/>
          </a:prstGeom>
          <a:noFill/>
          <a:effectLst>
            <a:softEdge rad="31750"/>
          </a:effectLst>
        </p:spPr>
      </p:pic>
      <p:pic>
        <p:nvPicPr>
          <p:cNvPr id="2051" name="Picture 3" descr="C:\Users\Марсел\Desktop\Новая папка\IMG_20190802_110033.jpg"/>
          <p:cNvPicPr>
            <a:picLocks noChangeAspect="1" noChangeArrowheads="1"/>
          </p:cNvPicPr>
          <p:nvPr/>
        </p:nvPicPr>
        <p:blipFill>
          <a:blip r:embed="rId4" cstate="print"/>
          <a:srcRect/>
          <a:stretch>
            <a:fillRect/>
          </a:stretch>
        </p:blipFill>
        <p:spPr bwMode="auto">
          <a:xfrm>
            <a:off x="2571736" y="3143248"/>
            <a:ext cx="3714776" cy="2786082"/>
          </a:xfrm>
          <a:prstGeom prst="rect">
            <a:avLst/>
          </a:prstGeom>
          <a:noFill/>
          <a:effectLst>
            <a:softEdge rad="31750"/>
          </a:effectLst>
        </p:spPr>
      </p:pic>
      <p:sp>
        <p:nvSpPr>
          <p:cNvPr id="2" name="TextBox 1"/>
          <p:cNvSpPr txBox="1"/>
          <p:nvPr/>
        </p:nvSpPr>
        <p:spPr>
          <a:xfrm>
            <a:off x="2205996" y="6004383"/>
            <a:ext cx="4160504" cy="369332"/>
          </a:xfrm>
          <a:prstGeom prst="rect">
            <a:avLst/>
          </a:prstGeom>
          <a:noFill/>
        </p:spPr>
        <p:txBody>
          <a:bodyPr wrap="square" rtlCol="0">
            <a:spAutoFit/>
          </a:bodyPr>
          <a:lstStyle/>
          <a:p>
            <a:pPr algn="ctr"/>
            <a:r>
              <a:rPr lang="ru-RU" dirty="0" smtClean="0"/>
              <a:t>«Веселый самокат»</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C:\Users\Марсел\Desktop\Новая папка\изображение_viber_2019-08-29_18-20-10.jpg"/>
          <p:cNvPicPr>
            <a:picLocks noChangeAspect="1" noChangeArrowheads="1"/>
          </p:cNvPicPr>
          <p:nvPr/>
        </p:nvPicPr>
        <p:blipFill>
          <a:blip r:embed="rId2" cstate="print"/>
          <a:srcRect/>
          <a:stretch>
            <a:fillRect/>
          </a:stretch>
        </p:blipFill>
        <p:spPr bwMode="auto">
          <a:xfrm>
            <a:off x="4357686" y="3357563"/>
            <a:ext cx="3810027" cy="2857520"/>
          </a:xfrm>
          <a:prstGeom prst="rect">
            <a:avLst/>
          </a:prstGeom>
          <a:noFill/>
          <a:effectLst>
            <a:softEdge rad="31750"/>
          </a:effectLst>
        </p:spPr>
      </p:pic>
      <p:pic>
        <p:nvPicPr>
          <p:cNvPr id="1026" name="Picture 2" descr="C:\Users\Марсел\Desktop\Новая папка\изображение_viber_2019-08-29_18-20-12.jpg"/>
          <p:cNvPicPr>
            <a:picLocks noChangeAspect="1" noChangeArrowheads="1"/>
          </p:cNvPicPr>
          <p:nvPr/>
        </p:nvPicPr>
        <p:blipFill>
          <a:blip r:embed="rId3" cstate="print"/>
          <a:srcRect/>
          <a:stretch>
            <a:fillRect/>
          </a:stretch>
        </p:blipFill>
        <p:spPr bwMode="auto">
          <a:xfrm>
            <a:off x="928662" y="571480"/>
            <a:ext cx="4095778" cy="3071834"/>
          </a:xfrm>
          <a:prstGeom prst="rect">
            <a:avLst/>
          </a:prstGeom>
          <a:noFill/>
          <a:effectLst>
            <a:softEdge rad="31750"/>
          </a:effectLst>
        </p:spPr>
      </p:pic>
      <p:sp>
        <p:nvSpPr>
          <p:cNvPr id="2" name="TextBox 1"/>
          <p:cNvSpPr txBox="1"/>
          <p:nvPr/>
        </p:nvSpPr>
        <p:spPr>
          <a:xfrm>
            <a:off x="5217041" y="622042"/>
            <a:ext cx="2592288" cy="923330"/>
          </a:xfrm>
          <a:prstGeom prst="rect">
            <a:avLst/>
          </a:prstGeom>
          <a:noFill/>
        </p:spPr>
        <p:txBody>
          <a:bodyPr wrap="square" rtlCol="0">
            <a:spAutoFit/>
          </a:bodyPr>
          <a:lstStyle/>
          <a:p>
            <a:pPr algn="ctr"/>
            <a:r>
              <a:rPr lang="ru-RU" dirty="0" smtClean="0"/>
              <a:t>Театрализованное развлечение «Легковушка и автобус»</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Марсел\Desktop\Новая папка\P1110347.JPG"/>
          <p:cNvPicPr>
            <a:picLocks noChangeAspect="1" noChangeArrowheads="1"/>
          </p:cNvPicPr>
          <p:nvPr/>
        </p:nvPicPr>
        <p:blipFill>
          <a:blip r:embed="rId2" cstate="print"/>
          <a:srcRect/>
          <a:stretch>
            <a:fillRect/>
          </a:stretch>
        </p:blipFill>
        <p:spPr bwMode="auto">
          <a:xfrm>
            <a:off x="1928794" y="1142984"/>
            <a:ext cx="5429288" cy="4071966"/>
          </a:xfrm>
          <a:prstGeom prst="rect">
            <a:avLst/>
          </a:prstGeom>
          <a:noFill/>
          <a:effectLst>
            <a:softEdge rad="63500"/>
          </a:effectLst>
        </p:spPr>
      </p:pic>
      <p:sp>
        <p:nvSpPr>
          <p:cNvPr id="2" name="TextBox 1"/>
          <p:cNvSpPr txBox="1"/>
          <p:nvPr/>
        </p:nvSpPr>
        <p:spPr>
          <a:xfrm>
            <a:off x="2519202" y="5397055"/>
            <a:ext cx="4248472" cy="369332"/>
          </a:xfrm>
          <a:prstGeom prst="rect">
            <a:avLst/>
          </a:prstGeom>
          <a:noFill/>
        </p:spPr>
        <p:txBody>
          <a:bodyPr wrap="square" rtlCol="0">
            <a:spAutoFit/>
          </a:bodyPr>
          <a:lstStyle/>
          <a:p>
            <a:pPr algn="ctr"/>
            <a:r>
              <a:rPr lang="ru-RU" dirty="0" smtClean="0"/>
              <a:t>«Я грамотный пешеход»</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Марсел\Desktop\Новая папка\viber imyage.jpg"/>
          <p:cNvPicPr>
            <a:picLocks noChangeAspect="1" noChangeArrowheads="1"/>
          </p:cNvPicPr>
          <p:nvPr/>
        </p:nvPicPr>
        <p:blipFill>
          <a:blip r:embed="rId2" cstate="print"/>
          <a:srcRect/>
          <a:stretch>
            <a:fillRect/>
          </a:stretch>
        </p:blipFill>
        <p:spPr bwMode="auto">
          <a:xfrm>
            <a:off x="2483768" y="500042"/>
            <a:ext cx="3786214" cy="5820178"/>
          </a:xfrm>
          <a:prstGeom prst="rect">
            <a:avLst/>
          </a:prstGeom>
          <a:noFill/>
          <a:effectLst>
            <a:softEdge rad="31750"/>
          </a:effectLst>
        </p:spPr>
      </p:pic>
      <p:sp>
        <p:nvSpPr>
          <p:cNvPr id="2" name="TextBox 1"/>
          <p:cNvSpPr txBox="1"/>
          <p:nvPr/>
        </p:nvSpPr>
        <p:spPr>
          <a:xfrm>
            <a:off x="6444208" y="5342576"/>
            <a:ext cx="1743582" cy="923330"/>
          </a:xfrm>
          <a:prstGeom prst="rect">
            <a:avLst/>
          </a:prstGeom>
          <a:noFill/>
        </p:spPr>
        <p:txBody>
          <a:bodyPr wrap="square" rtlCol="0">
            <a:spAutoFit/>
          </a:bodyPr>
          <a:lstStyle/>
          <a:p>
            <a:pPr algn="ctr"/>
            <a:r>
              <a:rPr lang="ru-RU" dirty="0" smtClean="0"/>
              <a:t>Строительная игра</a:t>
            </a:r>
          </a:p>
          <a:p>
            <a:pPr algn="ctr"/>
            <a:r>
              <a:rPr lang="ru-RU" dirty="0" smtClean="0"/>
              <a:t>«</a:t>
            </a:r>
            <a:r>
              <a:rPr lang="ru-RU" dirty="0" err="1" smtClean="0"/>
              <a:t>Автогород</a:t>
            </a:r>
            <a:r>
              <a:rPr lang="ru-RU" dirty="0" smtClean="0"/>
              <a:t>»</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3000"/>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857224" y="500042"/>
            <a:ext cx="7286676" cy="5911873"/>
          </a:xfrm>
        </p:spPr>
        <p:txBody>
          <a:bodyPr>
            <a:normAutofit fontScale="77500" lnSpcReduction="20000"/>
          </a:bodyPr>
          <a:lstStyle/>
          <a:p>
            <a:pPr algn="r">
              <a:buNone/>
            </a:pPr>
            <a:r>
              <a:rPr lang="ru-RU" i="1" dirty="0" smtClean="0">
                <a:latin typeface="Times New Roman" pitchFamily="18" charset="0"/>
                <a:cs typeface="Times New Roman" pitchFamily="18" charset="0"/>
              </a:rPr>
              <a:t>«В наибольшей безопасности тот, кто начеку, даже когда нет опасности.»</a:t>
            </a:r>
            <a:endParaRPr lang="ru-RU" dirty="0" smtClean="0">
              <a:latin typeface="Times New Roman" pitchFamily="18" charset="0"/>
              <a:cs typeface="Times New Roman" pitchFamily="18" charset="0"/>
            </a:endParaRPr>
          </a:p>
          <a:p>
            <a:pPr algn="r">
              <a:buNone/>
            </a:pPr>
            <a:r>
              <a:rPr lang="ru-RU" i="1" dirty="0" err="1" smtClean="0">
                <a:latin typeface="Times New Roman" pitchFamily="18" charset="0"/>
                <a:cs typeface="Times New Roman" pitchFamily="18" charset="0"/>
              </a:rPr>
              <a:t>Венс</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Сайрус</a:t>
            </a:r>
            <a:endParaRPr lang="ru-RU" dirty="0" smtClean="0">
              <a:latin typeface="Times New Roman" pitchFamily="18" charset="0"/>
              <a:cs typeface="Times New Roman" pitchFamily="18" charset="0"/>
            </a:endParaRPr>
          </a:p>
          <a:p>
            <a:pPr>
              <a:buNone/>
            </a:pPr>
            <a:r>
              <a:rPr lang="ru-RU" b="1" dirty="0" smtClean="0">
                <a:latin typeface="Times New Roman" pitchFamily="18" charset="0"/>
                <a:cs typeface="Times New Roman" pitchFamily="18" charset="0"/>
              </a:rPr>
              <a:t>Срок реализации</a:t>
            </a:r>
            <a:r>
              <a:rPr lang="ru-RU" dirty="0" smtClean="0">
                <a:latin typeface="Times New Roman" pitchFamily="18" charset="0"/>
                <a:cs typeface="Times New Roman" pitchFamily="18" charset="0"/>
              </a:rPr>
              <a:t>: 1неделя</a:t>
            </a:r>
          </a:p>
          <a:p>
            <a:pPr>
              <a:buNone/>
            </a:pPr>
            <a:r>
              <a:rPr lang="ru-RU" b="1" dirty="0" smtClean="0">
                <a:latin typeface="Times New Roman" pitchFamily="18" charset="0"/>
                <a:cs typeface="Times New Roman" pitchFamily="18" charset="0"/>
              </a:rPr>
              <a:t>Вид проекта</a:t>
            </a:r>
            <a:r>
              <a:rPr lang="ru-RU" dirty="0" smtClean="0">
                <a:latin typeface="Times New Roman" pitchFamily="18" charset="0"/>
                <a:cs typeface="Times New Roman" pitchFamily="18" charset="0"/>
              </a:rPr>
              <a:t>: краткосрочный, информационно -познавательный.</a:t>
            </a:r>
          </a:p>
          <a:p>
            <a:pPr>
              <a:buNone/>
            </a:pPr>
            <a:r>
              <a:rPr lang="ru-RU" b="1" dirty="0" smtClean="0">
                <a:latin typeface="Times New Roman" pitchFamily="18" charset="0"/>
                <a:cs typeface="Times New Roman" pitchFamily="18" charset="0"/>
              </a:rPr>
              <a:t>Участники проекта</a:t>
            </a:r>
            <a:r>
              <a:rPr lang="ru-RU" dirty="0" smtClean="0">
                <a:latin typeface="Times New Roman" pitchFamily="18" charset="0"/>
                <a:cs typeface="Times New Roman" pitchFamily="18" charset="0"/>
              </a:rPr>
              <a:t>: воспитанники старших и подготовительных групп МАДОУ ЦРР №167 г. Тюмени, родители воспитанников, воспитатели.</a:t>
            </a:r>
          </a:p>
          <a:p>
            <a:pPr algn="just">
              <a:buNone/>
            </a:pPr>
            <a:r>
              <a:rPr lang="ru-RU" b="1" dirty="0" smtClean="0">
                <a:latin typeface="Times New Roman" pitchFamily="18" charset="0"/>
                <a:cs typeface="Times New Roman" pitchFamily="18" charset="0"/>
              </a:rPr>
              <a:t>Интеграция образовательных областей</a:t>
            </a:r>
            <a:r>
              <a:rPr lang="ru-RU" dirty="0" smtClean="0">
                <a:latin typeface="Times New Roman" pitchFamily="18" charset="0"/>
                <a:cs typeface="Times New Roman" pitchFamily="18" charset="0"/>
              </a:rPr>
              <a:t>:</a:t>
            </a:r>
          </a:p>
          <a:p>
            <a:pPr algn="just">
              <a:buFont typeface="Wingdings" pitchFamily="2" charset="2"/>
              <a:buChar char="ü"/>
            </a:pPr>
            <a:r>
              <a:rPr lang="ru-RU" dirty="0" smtClean="0">
                <a:latin typeface="Times New Roman" pitchFamily="18" charset="0"/>
                <a:cs typeface="Times New Roman" pitchFamily="18" charset="0"/>
              </a:rPr>
              <a:t>Речевое развитие;</a:t>
            </a:r>
          </a:p>
          <a:p>
            <a:pPr algn="just">
              <a:buFont typeface="Wingdings" pitchFamily="2" charset="2"/>
              <a:buChar char="ü"/>
            </a:pPr>
            <a:r>
              <a:rPr lang="ru-RU" dirty="0" err="1" smtClean="0">
                <a:latin typeface="Times New Roman" pitchFamily="18" charset="0"/>
                <a:cs typeface="Times New Roman" pitchFamily="18" charset="0"/>
              </a:rPr>
              <a:t>Социльно-коммуникативное</a:t>
            </a:r>
            <a:r>
              <a:rPr lang="ru-RU" dirty="0" smtClean="0">
                <a:latin typeface="Times New Roman" pitchFamily="18" charset="0"/>
                <a:cs typeface="Times New Roman" pitchFamily="18" charset="0"/>
              </a:rPr>
              <a:t> развитие;</a:t>
            </a:r>
          </a:p>
          <a:p>
            <a:pPr algn="just">
              <a:buFont typeface="Wingdings" pitchFamily="2" charset="2"/>
              <a:buChar char="ü"/>
            </a:pPr>
            <a:r>
              <a:rPr lang="ru-RU" dirty="0" smtClean="0">
                <a:latin typeface="Times New Roman" pitchFamily="18" charset="0"/>
                <a:cs typeface="Times New Roman" pitchFamily="18" charset="0"/>
              </a:rPr>
              <a:t>Познавательное развитие;</a:t>
            </a:r>
          </a:p>
          <a:p>
            <a:pPr algn="just">
              <a:buFont typeface="Wingdings" pitchFamily="2" charset="2"/>
              <a:buChar char="ü"/>
            </a:pPr>
            <a:r>
              <a:rPr lang="ru-RU" dirty="0" smtClean="0">
                <a:latin typeface="Times New Roman" pitchFamily="18" charset="0"/>
                <a:cs typeface="Times New Roman" pitchFamily="18" charset="0"/>
              </a:rPr>
              <a:t>Физическое развитие;</a:t>
            </a:r>
          </a:p>
          <a:p>
            <a:pPr algn="just">
              <a:buFont typeface="Wingdings" pitchFamily="2" charset="2"/>
              <a:buChar char="ü"/>
            </a:pPr>
            <a:r>
              <a:rPr lang="ru-RU" dirty="0" smtClean="0">
                <a:latin typeface="Times New Roman" pitchFamily="18" charset="0"/>
                <a:cs typeface="Times New Roman" pitchFamily="18" charset="0"/>
              </a:rPr>
              <a:t>Художественно-эстетическое развитие.</a:t>
            </a:r>
          </a:p>
          <a:p>
            <a:pPr algn="just">
              <a:buFont typeface="Wingdings" pitchFamily="2" charset="2"/>
              <a:buChar char="ü"/>
            </a:pPr>
            <a:endParaRPr lang="ru-RU" dirty="0" smtClean="0">
              <a:latin typeface="Times New Roman" pitchFamily="18" charset="0"/>
              <a:cs typeface="Times New Roman" pitchFamily="18" charset="0"/>
            </a:endParaRPr>
          </a:p>
          <a:p>
            <a:pPr>
              <a:buNone/>
            </a:pPr>
            <a:endParaRPr lang="ru-RU"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3000"/>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785786" y="500042"/>
            <a:ext cx="7429552" cy="5857916"/>
          </a:xfrm>
        </p:spPr>
        <p:txBody>
          <a:bodyPr>
            <a:normAutofit/>
          </a:bodyPr>
          <a:lstStyle/>
          <a:p>
            <a:pPr>
              <a:buNone/>
            </a:pPr>
            <a:r>
              <a:rPr lang="ru-RU" sz="1600" b="1" dirty="0" smtClean="0">
                <a:latin typeface="Times New Roman" pitchFamily="18" charset="0"/>
                <a:cs typeface="Times New Roman" pitchFamily="18" charset="0"/>
              </a:rPr>
              <a:t>Актуальность проекта</a:t>
            </a:r>
            <a:r>
              <a:rPr lang="ru-RU" sz="1600" dirty="0" smtClean="0">
                <a:latin typeface="Times New Roman" pitchFamily="18" charset="0"/>
                <a:cs typeface="Times New Roman" pitchFamily="18" charset="0"/>
              </a:rPr>
              <a:t>: </a:t>
            </a:r>
          </a:p>
          <a:p>
            <a:pPr>
              <a:buNone/>
            </a:pPr>
            <a:r>
              <a:rPr lang="ru-RU" sz="1600" dirty="0" smtClean="0">
                <a:latin typeface="Times New Roman" pitchFamily="18" charset="0"/>
                <a:cs typeface="Times New Roman" pitchFamily="18" charset="0"/>
              </a:rPr>
              <a:t>    Дошкольный возраст – важнейший период, когда формируется личность и закладываются прочные основы опыта жизнедеятельности, здорового образа жизни. Малыш по своим физиологическим особенностям не может самостоятельно определить всю меру опасности. Поэтому на взрослого человека возложена миссия защиты своего ребёнка. Детям нужно разумно помогать избегать повреждений, ведь невозможно всё время водить их за руку, удерживать возле себя. Необходимо воспитывать привычку правильно кататься на велосипеде, объяснить, как надо вести себя во дворе, на улице. Нужно формировать у детей навыки поведения в ситуациях, чреватых получением травм, у них представления о наиболее типичных, часто встречающихся ситуациях.</a:t>
            </a:r>
          </a:p>
          <a:p>
            <a:pPr>
              <a:buNone/>
            </a:pPr>
            <a:r>
              <a:rPr lang="ru-RU" sz="1600" dirty="0" smtClean="0">
                <a:latin typeface="Times New Roman" pitchFamily="18" charset="0"/>
                <a:cs typeface="Times New Roman" pitchFamily="18" charset="0"/>
              </a:rPr>
              <a:t>С каждым годом проблема детского травматизма на дорогах становится все острее. По статистике основной фактор дорожно-транспортных происшествий – человеческий. Около 80% всех ДТП происходит из-за нарушений водителями и пешеходами правил дорожного движения, как по незнанию этих правил, так и по нежеланию их выполнять. Каждой десятой жертвой в них становится ребенок. У дошкольников отсутствует защитная реакция на дорожную обстановку, свойственная взрослым. Жажда знаний, желание постоянно открывать что-то новое часто ставят ребенка перед реальными опасностями. Оказавшись на улице, ребенок автоматически попадает в зону опасности, следует учить его самостоятельному поиску быстрого и эффективного решения, выхода из сложной ситуации.</a:t>
            </a:r>
            <a:endParaRPr lang="ru-RU"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3000"/>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785786" y="500042"/>
            <a:ext cx="7500990" cy="5626121"/>
          </a:xfrm>
        </p:spPr>
        <p:txBody>
          <a:bodyPr>
            <a:normAutofit fontScale="92500" lnSpcReduction="10000"/>
          </a:bodyPr>
          <a:lstStyle/>
          <a:p>
            <a:pPr>
              <a:buNone/>
            </a:pPr>
            <a:r>
              <a:rPr lang="ru-RU" sz="1700" dirty="0" smtClean="0">
                <a:latin typeface="Times New Roman" pitchFamily="18" charset="0"/>
                <a:cs typeface="Times New Roman" pitchFamily="18" charset="0"/>
              </a:rPr>
              <a:t>Именно поэтому детей, начиная с дошкольного возраста, необходимо не только обучить правилам дорожного движения, но и привить им устойчивые навыки безопасного поведения в любой дорожной ситуации и положительное отношение к решению данной задачи. Это важно сделать как можно раньше, пока ребенок не перенял и не принял неправильных стереотипов поведения на дороге, к сожалению, на сегодняшний день преобладающих во взрослой среде.</a:t>
            </a:r>
          </a:p>
          <a:p>
            <a:pPr>
              <a:buNone/>
            </a:pPr>
            <a:r>
              <a:rPr lang="ru-RU" sz="1700" b="1" dirty="0" smtClean="0">
                <a:latin typeface="Times New Roman" pitchFamily="18" charset="0"/>
                <a:cs typeface="Times New Roman" pitchFamily="18" charset="0"/>
              </a:rPr>
              <a:t>Цель проекта:</a:t>
            </a:r>
            <a:r>
              <a:rPr lang="ru-RU" sz="1700" dirty="0" smtClean="0">
                <a:latin typeface="Times New Roman" pitchFamily="18" charset="0"/>
                <a:cs typeface="Times New Roman" pitchFamily="18" charset="0"/>
              </a:rPr>
              <a:t> продолжать формировать и развивать навыки у детей основ безопасного поведения на улице, на дороге, в транспорте, уточнить и систематизировать знания о правилах дорожного движения </a:t>
            </a:r>
            <a:r>
              <a:rPr lang="ru-RU" sz="1700" b="1" i="1" dirty="0" smtClean="0">
                <a:latin typeface="Times New Roman" pitchFamily="18" charset="0"/>
                <a:cs typeface="Times New Roman" pitchFamily="18" charset="0"/>
              </a:rPr>
              <a:t>.</a:t>
            </a:r>
            <a:endParaRPr lang="ru-RU" sz="1700" dirty="0" smtClean="0">
              <a:latin typeface="Times New Roman" pitchFamily="18" charset="0"/>
              <a:cs typeface="Times New Roman" pitchFamily="18" charset="0"/>
            </a:endParaRPr>
          </a:p>
          <a:p>
            <a:pPr>
              <a:buNone/>
            </a:pPr>
            <a:r>
              <a:rPr lang="ru-RU" sz="1700" b="1" dirty="0" smtClean="0">
                <a:latin typeface="Times New Roman" pitchFamily="18" charset="0"/>
                <a:cs typeface="Times New Roman" pitchFamily="18" charset="0"/>
              </a:rPr>
              <a:t>Задачи проекта</a:t>
            </a:r>
            <a:r>
              <a:rPr lang="ru-RU" sz="1700" dirty="0" smtClean="0">
                <a:latin typeface="Times New Roman" pitchFamily="18" charset="0"/>
                <a:cs typeface="Times New Roman" pitchFamily="18" charset="0"/>
              </a:rPr>
              <a:t>: </a:t>
            </a:r>
          </a:p>
          <a:p>
            <a:pPr>
              <a:buNone/>
            </a:pPr>
            <a:r>
              <a:rPr lang="ru-RU" sz="1700" i="1" u="sng" dirty="0" smtClean="0">
                <a:latin typeface="Times New Roman" pitchFamily="18" charset="0"/>
                <a:cs typeface="Times New Roman" pitchFamily="18" charset="0"/>
              </a:rPr>
              <a:t>Образовательные:</a:t>
            </a:r>
            <a:r>
              <a:rPr lang="ru-RU" sz="1700" dirty="0" smtClean="0">
                <a:latin typeface="Times New Roman" pitchFamily="18" charset="0"/>
                <a:cs typeface="Times New Roman" pitchFamily="18" charset="0"/>
              </a:rPr>
              <a:t> </a:t>
            </a:r>
          </a:p>
          <a:p>
            <a:pPr lvl="0">
              <a:buFont typeface="Wingdings" pitchFamily="2" charset="2"/>
              <a:buChar char="ü"/>
            </a:pPr>
            <a:r>
              <a:rPr lang="ru-RU" sz="1700" dirty="0" smtClean="0">
                <a:latin typeface="Times New Roman" pitchFamily="18" charset="0"/>
                <a:cs typeface="Times New Roman" pitchFamily="18" charset="0"/>
              </a:rPr>
              <a:t>Углублять представления детей о Правилах дорожного движения, полученные ранее;</a:t>
            </a:r>
          </a:p>
          <a:p>
            <a:pPr lvl="0">
              <a:buFont typeface="Wingdings" pitchFamily="2" charset="2"/>
              <a:buChar char="ü"/>
            </a:pPr>
            <a:r>
              <a:rPr lang="ru-RU" sz="1700" dirty="0" smtClean="0">
                <a:latin typeface="Times New Roman" pitchFamily="18" charset="0"/>
                <a:cs typeface="Times New Roman" pitchFamily="18" charset="0"/>
              </a:rPr>
              <a:t>познакомить детей со значением дорожных знаков, </a:t>
            </a:r>
          </a:p>
          <a:p>
            <a:pPr lvl="0">
              <a:buFont typeface="Wingdings" pitchFamily="2" charset="2"/>
              <a:buChar char="ü"/>
            </a:pPr>
            <a:r>
              <a:rPr lang="ru-RU" sz="1700" dirty="0" smtClean="0">
                <a:latin typeface="Times New Roman" pitchFamily="18" charset="0"/>
                <a:cs typeface="Times New Roman" pitchFamily="18" charset="0"/>
              </a:rPr>
              <a:t>научить понимать их схематическое изображение для правильной ориентации на улицах и дорогах; </a:t>
            </a:r>
          </a:p>
          <a:p>
            <a:pPr lvl="0">
              <a:buFont typeface="Wingdings" pitchFamily="2" charset="2"/>
              <a:buChar char="ü"/>
            </a:pPr>
            <a:r>
              <a:rPr lang="ru-RU" sz="1700" dirty="0" smtClean="0">
                <a:latin typeface="Times New Roman" pitchFamily="18" charset="0"/>
                <a:cs typeface="Times New Roman" pitchFamily="18" charset="0"/>
              </a:rPr>
              <a:t>обучать детей безопасному поведению в дорожной среде; </a:t>
            </a:r>
          </a:p>
          <a:p>
            <a:pPr lvl="0">
              <a:buFont typeface="Wingdings" pitchFamily="2" charset="2"/>
              <a:buChar char="ü"/>
            </a:pPr>
            <a:r>
              <a:rPr lang="ru-RU" sz="1700" dirty="0" smtClean="0">
                <a:latin typeface="Times New Roman" pitchFamily="18" charset="0"/>
                <a:cs typeface="Times New Roman" pitchFamily="18" charset="0"/>
              </a:rPr>
              <a:t>формировать и развивать у детей целостное восприятие окружающей дорожной среды; </a:t>
            </a:r>
          </a:p>
          <a:p>
            <a:pPr lvl="0">
              <a:buFont typeface="Wingdings" pitchFamily="2" charset="2"/>
              <a:buChar char="ü"/>
            </a:pPr>
            <a:r>
              <a:rPr lang="ru-RU" sz="1700" dirty="0" smtClean="0">
                <a:latin typeface="Times New Roman" pitchFamily="18" charset="0"/>
                <a:cs typeface="Times New Roman" pitchFamily="18" charset="0"/>
              </a:rPr>
              <a:t>расширять словарный запас детей по дорожной лексике;</a:t>
            </a:r>
          </a:p>
          <a:p>
            <a:pPr lvl="0">
              <a:buFont typeface="Wingdings" pitchFamily="2" charset="2"/>
              <a:buChar char="ü"/>
            </a:pPr>
            <a:r>
              <a:rPr lang="ru-RU" sz="1700" dirty="0" smtClean="0">
                <a:latin typeface="Times New Roman" pitchFamily="18" charset="0"/>
                <a:cs typeface="Times New Roman" pitchFamily="18" charset="0"/>
              </a:rPr>
              <a:t> формировать у детей осознанного отношения к соблюдению ПДД, чувства ответственности.</a:t>
            </a:r>
          </a:p>
          <a:p>
            <a:pPr>
              <a:buNone/>
            </a:pP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3000"/>
            <a:lum/>
          </a:blip>
          <a:srcRect/>
          <a:stretch>
            <a:fillRect/>
          </a:stretch>
        </a:blipFill>
        <a:effectLst/>
      </p:bgPr>
    </p:bg>
    <p:spTree>
      <p:nvGrpSpPr>
        <p:cNvPr id="1" name=""/>
        <p:cNvGrpSpPr/>
        <p:nvPr/>
      </p:nvGrpSpPr>
      <p:grpSpPr>
        <a:xfrm>
          <a:off x="0" y="0"/>
          <a:ext cx="0" cy="0"/>
          <a:chOff x="0" y="0"/>
          <a:chExt cx="0" cy="0"/>
        </a:xfrm>
      </p:grpSpPr>
      <p:sp>
        <p:nvSpPr>
          <p:cNvPr id="7" name="Содержимое 6"/>
          <p:cNvSpPr>
            <a:spLocks noGrp="1"/>
          </p:cNvSpPr>
          <p:nvPr>
            <p:ph idx="1"/>
          </p:nvPr>
        </p:nvSpPr>
        <p:spPr>
          <a:xfrm>
            <a:off x="857224" y="500042"/>
            <a:ext cx="7358114" cy="5626121"/>
          </a:xfrm>
        </p:spPr>
        <p:txBody>
          <a:bodyPr>
            <a:normAutofit/>
          </a:bodyPr>
          <a:lstStyle/>
          <a:p>
            <a:pPr>
              <a:buNone/>
            </a:pPr>
            <a:r>
              <a:rPr lang="ru-RU" sz="1800" i="1" u="sng" dirty="0" smtClean="0">
                <a:latin typeface="Times New Roman" pitchFamily="18" charset="0"/>
                <a:cs typeface="Times New Roman" pitchFamily="18" charset="0"/>
              </a:rPr>
              <a:t>Развивающие:</a:t>
            </a:r>
            <a:r>
              <a:rPr lang="ru-RU" sz="1800" dirty="0" smtClean="0">
                <a:latin typeface="Times New Roman" pitchFamily="18" charset="0"/>
                <a:cs typeface="Times New Roman" pitchFamily="18" charset="0"/>
              </a:rPr>
              <a:t> </a:t>
            </a:r>
          </a:p>
          <a:p>
            <a:pPr lvl="0">
              <a:buFont typeface="Wingdings" pitchFamily="2" charset="2"/>
              <a:buChar char="ü"/>
            </a:pPr>
            <a:r>
              <a:rPr lang="ru-RU" sz="1800" dirty="0" smtClean="0">
                <a:latin typeface="Times New Roman" pitchFamily="18" charset="0"/>
                <a:cs typeface="Times New Roman" pitchFamily="18" charset="0"/>
              </a:rPr>
              <a:t>развивать умение ориентироваться в </a:t>
            </a:r>
            <a:r>
              <a:rPr lang="ru-RU" sz="1800" dirty="0" err="1" smtClean="0">
                <a:latin typeface="Times New Roman" pitchFamily="18" charset="0"/>
                <a:cs typeface="Times New Roman" pitchFamily="18" charset="0"/>
              </a:rPr>
              <a:t>дорожно</a:t>
            </a:r>
            <a:r>
              <a:rPr lang="ru-RU" sz="1800" dirty="0" smtClean="0">
                <a:latin typeface="Times New Roman" pitchFamily="18" charset="0"/>
                <a:cs typeface="Times New Roman" pitchFamily="18" charset="0"/>
              </a:rPr>
              <a:t>- транспортной обстановке и прогнозировать дорожную ситуацию;</a:t>
            </a:r>
          </a:p>
          <a:p>
            <a:pPr lvl="0">
              <a:buFont typeface="Wingdings" pitchFamily="2" charset="2"/>
              <a:buChar char="ü"/>
            </a:pPr>
            <a:r>
              <a:rPr lang="ru-RU" sz="1800" dirty="0" smtClean="0">
                <a:latin typeface="Times New Roman" pitchFamily="18" charset="0"/>
                <a:cs typeface="Times New Roman" pitchFamily="18" charset="0"/>
              </a:rPr>
              <a:t> развивать у детей способности к предвидению возможной опасности в конкретно меняющейся ситуации и построению адекватного безопасного поведения; </a:t>
            </a:r>
          </a:p>
          <a:p>
            <a:pPr lvl="0">
              <a:buFont typeface="Wingdings" pitchFamily="2" charset="2"/>
              <a:buChar char="ü"/>
            </a:pPr>
            <a:r>
              <a:rPr lang="ru-RU" sz="1800" dirty="0" smtClean="0">
                <a:latin typeface="Times New Roman" pitchFamily="18" charset="0"/>
                <a:cs typeface="Times New Roman" pitchFamily="18" charset="0"/>
              </a:rPr>
              <a:t>развивать у детей чувства контроля и самоконтроля; развивать память, речь, логическое мышление, внимание, самооценку.</a:t>
            </a:r>
          </a:p>
          <a:p>
            <a:pPr>
              <a:buNone/>
            </a:pPr>
            <a:r>
              <a:rPr lang="ru-RU" sz="1800" i="1" u="sng" dirty="0" smtClean="0">
                <a:latin typeface="Times New Roman" pitchFamily="18" charset="0"/>
                <a:cs typeface="Times New Roman" pitchFamily="18" charset="0"/>
              </a:rPr>
              <a:t>Воспитательные</a:t>
            </a:r>
            <a:r>
              <a:rPr lang="ru-RU" sz="1800" dirty="0" smtClean="0">
                <a:latin typeface="Times New Roman" pitchFamily="18" charset="0"/>
                <a:cs typeface="Times New Roman" pitchFamily="18" charset="0"/>
              </a:rPr>
              <a:t>:</a:t>
            </a:r>
          </a:p>
          <a:p>
            <a:pPr lvl="0">
              <a:buFont typeface="Wingdings" pitchFamily="2" charset="2"/>
              <a:buChar char="ü"/>
            </a:pPr>
            <a:r>
              <a:rPr lang="ru-RU" sz="1800" dirty="0" smtClean="0">
                <a:latin typeface="Times New Roman" pitchFamily="18" charset="0"/>
                <a:cs typeface="Times New Roman" pitchFamily="18" charset="0"/>
              </a:rPr>
              <a:t>воспитание нравственных качеств личности, необходимых для усвоения и выполнения правил дорожного движения: внимательность, наблюдательность, дисциплинированность;</a:t>
            </a:r>
          </a:p>
          <a:p>
            <a:pPr lvl="0">
              <a:buFont typeface="Wingdings" pitchFamily="2" charset="2"/>
              <a:buChar char="ü"/>
            </a:pPr>
            <a:r>
              <a:rPr lang="ru-RU" sz="1800" dirty="0" smtClean="0">
                <a:latin typeface="Times New Roman" pitchFamily="18" charset="0"/>
                <a:cs typeface="Times New Roman" pitchFamily="18" charset="0"/>
              </a:rPr>
              <a:t> воспитывать привычку соблюдать правила дорожного движения; активизировать работу по пропаганде правил дорожного движения и безопасного образа жизни среди родителей.</a:t>
            </a:r>
          </a:p>
          <a:p>
            <a:pPr>
              <a:buNone/>
            </a:pP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3000"/>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857224" y="571480"/>
            <a:ext cx="7358114" cy="5554683"/>
          </a:xfrm>
        </p:spPr>
        <p:txBody>
          <a:bodyPr>
            <a:normAutofit/>
          </a:bodyPr>
          <a:lstStyle/>
          <a:p>
            <a:pPr>
              <a:buNone/>
            </a:pPr>
            <a:r>
              <a:rPr lang="ru-RU" sz="1800" b="1" dirty="0" smtClean="0">
                <a:latin typeface="Times New Roman" pitchFamily="18" charset="0"/>
                <a:cs typeface="Times New Roman" pitchFamily="18" charset="0"/>
              </a:rPr>
              <a:t>Предполагаемый результат:</a:t>
            </a:r>
            <a:endParaRPr lang="ru-RU" sz="1800" dirty="0" smtClean="0">
              <a:latin typeface="Times New Roman" pitchFamily="18" charset="0"/>
              <a:cs typeface="Times New Roman" pitchFamily="18" charset="0"/>
            </a:endParaRPr>
          </a:p>
          <a:p>
            <a:pPr lvl="0">
              <a:buFont typeface="Wingdings" pitchFamily="2" charset="2"/>
              <a:buChar char="ü"/>
            </a:pPr>
            <a:r>
              <a:rPr lang="ru-RU" sz="1800" dirty="0" smtClean="0">
                <a:latin typeface="Times New Roman" pitchFamily="18" charset="0"/>
                <a:cs typeface="Times New Roman" pitchFamily="18" charset="0"/>
              </a:rPr>
              <a:t>Расширение представлений детей об окружающей дорожной среде и правилах дорожного движения. </a:t>
            </a:r>
          </a:p>
          <a:p>
            <a:pPr lvl="0">
              <a:buFont typeface="Wingdings" pitchFamily="2" charset="2"/>
              <a:buChar char="ü"/>
            </a:pPr>
            <a:r>
              <a:rPr lang="ru-RU" sz="1800" dirty="0" smtClean="0">
                <a:latin typeface="Times New Roman" pitchFamily="18" charset="0"/>
                <a:cs typeface="Times New Roman" pitchFamily="18" charset="0"/>
              </a:rPr>
              <a:t>Умение детей предвидеть опасные ситуации на дороге и принимать правильные решения.</a:t>
            </a:r>
          </a:p>
          <a:p>
            <a:pPr lvl="0">
              <a:buFont typeface="Wingdings" pitchFamily="2" charset="2"/>
              <a:buChar char="ü"/>
            </a:pPr>
            <a:r>
              <a:rPr lang="ru-RU" sz="1800" dirty="0" smtClean="0">
                <a:latin typeface="Times New Roman" pitchFamily="18" charset="0"/>
                <a:cs typeface="Times New Roman" pitchFamily="18" charset="0"/>
              </a:rPr>
              <a:t> Повышение активности родителей в обеспечении безопасности детей на дороге и в транспорте.</a:t>
            </a:r>
          </a:p>
          <a:p>
            <a:pPr>
              <a:buNone/>
            </a:pPr>
            <a:r>
              <a:rPr lang="ru-RU" sz="1800" b="1" dirty="0" smtClean="0">
                <a:latin typeface="Times New Roman" pitchFamily="18" charset="0"/>
                <a:cs typeface="Times New Roman" pitchFamily="18" charset="0"/>
              </a:rPr>
              <a:t> </a:t>
            </a:r>
            <a:endParaRPr lang="ru-RU" sz="1800" dirty="0" smtClean="0">
              <a:latin typeface="Times New Roman" pitchFamily="18" charset="0"/>
              <a:cs typeface="Times New Roman" pitchFamily="18" charset="0"/>
            </a:endParaRPr>
          </a:p>
          <a:p>
            <a:pPr>
              <a:buNone/>
            </a:pPr>
            <a:r>
              <a:rPr lang="ru-RU" sz="1800" b="1" dirty="0" smtClean="0">
                <a:latin typeface="Times New Roman" pitchFamily="18" charset="0"/>
                <a:cs typeface="Times New Roman" pitchFamily="18" charset="0"/>
              </a:rPr>
              <a:t>Обеспечение проектной деятельности:</a:t>
            </a:r>
            <a:endParaRPr lang="ru-RU" sz="1800" dirty="0" smtClean="0">
              <a:latin typeface="Times New Roman" pitchFamily="18" charset="0"/>
              <a:cs typeface="Times New Roman" pitchFamily="18" charset="0"/>
            </a:endParaRPr>
          </a:p>
          <a:p>
            <a:pPr lvl="0">
              <a:buFont typeface="Wingdings" pitchFamily="2" charset="2"/>
              <a:buChar char="ü"/>
            </a:pPr>
            <a:r>
              <a:rPr lang="ru-RU" sz="1800" dirty="0" smtClean="0">
                <a:latin typeface="Times New Roman" pitchFamily="18" charset="0"/>
                <a:cs typeface="Times New Roman" pitchFamily="18" charset="0"/>
              </a:rPr>
              <a:t>Интернет – ресурсы;</a:t>
            </a:r>
          </a:p>
          <a:p>
            <a:pPr lvl="0">
              <a:buFont typeface="Wingdings" pitchFamily="2" charset="2"/>
              <a:buChar char="ü"/>
            </a:pPr>
            <a:r>
              <a:rPr lang="ru-RU" sz="1800" dirty="0" smtClean="0">
                <a:latin typeface="Times New Roman" pitchFamily="18" charset="0"/>
                <a:cs typeface="Times New Roman" pitchFamily="18" charset="0"/>
              </a:rPr>
              <a:t>Подбор литературы;</a:t>
            </a:r>
          </a:p>
          <a:p>
            <a:pPr lvl="0">
              <a:buFont typeface="Wingdings" pitchFamily="2" charset="2"/>
              <a:buChar char="ü"/>
            </a:pPr>
            <a:r>
              <a:rPr lang="ru-RU" sz="1800" dirty="0" smtClean="0">
                <a:latin typeface="Times New Roman" pitchFamily="18" charset="0"/>
                <a:cs typeface="Times New Roman" pitchFamily="18" charset="0"/>
              </a:rPr>
              <a:t>Подбор наглядного материала (иллюстрации, фотографии);</a:t>
            </a:r>
          </a:p>
          <a:p>
            <a:pPr lvl="0">
              <a:buFont typeface="Wingdings" pitchFamily="2" charset="2"/>
              <a:buChar char="ü"/>
            </a:pPr>
            <a:r>
              <a:rPr lang="ru-RU" sz="1800" dirty="0" smtClean="0">
                <a:latin typeface="Times New Roman" pitchFamily="18" charset="0"/>
                <a:cs typeface="Times New Roman" pitchFamily="18" charset="0"/>
              </a:rPr>
              <a:t>Изготовление дидактических игр по теме;</a:t>
            </a:r>
          </a:p>
          <a:p>
            <a:pPr lvl="0">
              <a:buFont typeface="Wingdings" pitchFamily="2" charset="2"/>
              <a:buChar char="ü"/>
            </a:pPr>
            <a:r>
              <a:rPr lang="ru-RU" sz="1800" dirty="0" smtClean="0">
                <a:latin typeface="Times New Roman" pitchFamily="18" charset="0"/>
                <a:cs typeface="Times New Roman" pitchFamily="18" charset="0"/>
              </a:rPr>
              <a:t>Выставки книг, фотографий, рисунков поделок;</a:t>
            </a:r>
          </a:p>
          <a:p>
            <a:pPr lvl="0">
              <a:buFont typeface="Wingdings" pitchFamily="2" charset="2"/>
              <a:buChar char="ü"/>
            </a:pPr>
            <a:r>
              <a:rPr lang="ru-RU" sz="1800" dirty="0" smtClean="0">
                <a:latin typeface="Times New Roman" pitchFamily="18" charset="0"/>
                <a:cs typeface="Times New Roman" pitchFamily="18" charset="0"/>
              </a:rPr>
              <a:t>Создание условий для проведения совместной деятельности (оформление групповой комнаты, музыкального зала.)</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0000"/>
            <a:lum/>
          </a:blip>
          <a:srcRect/>
          <a:stretch>
            <a:fillRect/>
          </a:stretch>
        </a:blip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649940290"/>
              </p:ext>
            </p:extLst>
          </p:nvPr>
        </p:nvGraphicFramePr>
        <p:xfrm>
          <a:off x="899592" y="1077888"/>
          <a:ext cx="7416823" cy="5457574"/>
        </p:xfrm>
        <a:graphic>
          <a:graphicData uri="http://schemas.openxmlformats.org/drawingml/2006/table">
            <a:tbl>
              <a:tblPr bandRow="1"/>
              <a:tblGrid>
                <a:gridCol w="1483265"/>
                <a:gridCol w="2966528"/>
                <a:gridCol w="2967030"/>
              </a:tblGrid>
              <a:tr h="219574">
                <a:tc gridSpan="3">
                  <a:txBody>
                    <a:bodyPr/>
                    <a:lstStyle/>
                    <a:p>
                      <a:pPr algn="ctr">
                        <a:lnSpc>
                          <a:spcPct val="115000"/>
                        </a:lnSpc>
                        <a:spcAft>
                          <a:spcPts val="1000"/>
                        </a:spcAft>
                      </a:pPr>
                      <a:r>
                        <a:rPr lang="ru-RU" sz="1400" b="1" dirty="0">
                          <a:effectLst/>
                          <a:latin typeface="Times New Roman"/>
                          <a:ea typeface="Times New Roman"/>
                          <a:cs typeface="Calibri"/>
                        </a:rPr>
                        <a:t>Предметно – развивающая среда</a:t>
                      </a:r>
                      <a:endParaRPr lang="ru-RU" sz="1400" dirty="0">
                        <a:effectLst/>
                        <a:latin typeface="Calibri"/>
                        <a:ea typeface="Calibri"/>
                        <a:cs typeface="Calibri"/>
                      </a:endParaRPr>
                    </a:p>
                  </a:txBody>
                  <a:tcPr marL="60094" marR="6009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439149">
                <a:tc>
                  <a:txBody>
                    <a:bodyPr/>
                    <a:lstStyle/>
                    <a:p>
                      <a:pPr>
                        <a:lnSpc>
                          <a:spcPct val="115000"/>
                        </a:lnSpc>
                        <a:spcAft>
                          <a:spcPts val="1000"/>
                        </a:spcAft>
                      </a:pPr>
                      <a:r>
                        <a:rPr lang="ru-RU" sz="1400" i="1" dirty="0">
                          <a:effectLst/>
                          <a:latin typeface="Times New Roman"/>
                          <a:ea typeface="Times New Roman"/>
                          <a:cs typeface="Calibri"/>
                        </a:rPr>
                        <a:t>Методический кабинет детского сада</a:t>
                      </a:r>
                      <a:endParaRPr lang="ru-RU" sz="1400" dirty="0">
                        <a:effectLst/>
                        <a:latin typeface="Calibri"/>
                        <a:ea typeface="Calibri"/>
                        <a:cs typeface="Calibri"/>
                      </a:endParaRPr>
                    </a:p>
                  </a:txBody>
                  <a:tcPr marL="60094" marR="60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1000"/>
                        </a:spcAft>
                      </a:pPr>
                      <a:r>
                        <a:rPr lang="ru-RU" sz="1400" dirty="0">
                          <a:effectLst/>
                          <a:latin typeface="Times New Roman"/>
                          <a:ea typeface="Times New Roman"/>
                          <a:cs typeface="Calibri"/>
                        </a:rPr>
                        <a:t>Оформление выставки методической и художественной литературы по ознакомлению дошкольников с правилами дорожного движения.</a:t>
                      </a:r>
                      <a:endParaRPr lang="ru-RU" sz="1400" dirty="0">
                        <a:effectLst/>
                        <a:latin typeface="Calibri"/>
                        <a:ea typeface="Calibri"/>
                        <a:cs typeface="Calibri"/>
                      </a:endParaRPr>
                    </a:p>
                  </a:txBody>
                  <a:tcPr marL="60094" marR="6009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1970961">
                <a:tc>
                  <a:txBody>
                    <a:bodyPr/>
                    <a:lstStyle/>
                    <a:p>
                      <a:pPr>
                        <a:lnSpc>
                          <a:spcPct val="115000"/>
                        </a:lnSpc>
                        <a:spcAft>
                          <a:spcPts val="1000"/>
                        </a:spcAft>
                      </a:pPr>
                      <a:r>
                        <a:rPr lang="ru-RU" sz="1400" i="1" dirty="0">
                          <a:effectLst/>
                          <a:latin typeface="Times New Roman"/>
                          <a:ea typeface="Times New Roman"/>
                          <a:cs typeface="Calibri"/>
                        </a:rPr>
                        <a:t>Группы детского сада</a:t>
                      </a:r>
                      <a:endParaRPr lang="ru-RU" sz="1400" dirty="0">
                        <a:effectLst/>
                        <a:latin typeface="Calibri"/>
                        <a:ea typeface="Calibri"/>
                        <a:cs typeface="Calibri"/>
                      </a:endParaRPr>
                    </a:p>
                  </a:txBody>
                  <a:tcPr marL="60094" marR="60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1000"/>
                        </a:spcAft>
                      </a:pPr>
                      <a:r>
                        <a:rPr lang="ru-RU" sz="1400" dirty="0">
                          <a:effectLst/>
                          <a:latin typeface="Times New Roman"/>
                          <a:ea typeface="Times New Roman"/>
                          <a:cs typeface="Calibri"/>
                        </a:rPr>
                        <a:t>Мини-музей: макеты, </a:t>
                      </a:r>
                      <a:r>
                        <a:rPr lang="ru-RU" sz="1400" dirty="0" err="1">
                          <a:effectLst/>
                          <a:latin typeface="Times New Roman"/>
                          <a:ea typeface="Times New Roman"/>
                          <a:cs typeface="Calibri"/>
                        </a:rPr>
                        <a:t>лепбуки</a:t>
                      </a:r>
                      <a:r>
                        <a:rPr lang="ru-RU" sz="1400" dirty="0">
                          <a:effectLst/>
                          <a:latin typeface="Times New Roman"/>
                          <a:ea typeface="Times New Roman"/>
                          <a:cs typeface="Calibri"/>
                        </a:rPr>
                        <a:t>, поделки выполненные вместе с родителями, иллюстрации, плакаты по правилам дорожного движения.</a:t>
                      </a:r>
                      <a:endParaRPr lang="ru-RU" sz="1400" dirty="0">
                        <a:effectLst/>
                        <a:latin typeface="Calibri"/>
                        <a:ea typeface="Calibri"/>
                        <a:cs typeface="Calibri"/>
                      </a:endParaRPr>
                    </a:p>
                    <a:p>
                      <a:pPr algn="just">
                        <a:lnSpc>
                          <a:spcPct val="115000"/>
                        </a:lnSpc>
                        <a:spcAft>
                          <a:spcPts val="1000"/>
                        </a:spcAft>
                      </a:pPr>
                      <a:r>
                        <a:rPr lang="ru-RU" sz="1400" dirty="0">
                          <a:effectLst/>
                          <a:latin typeface="Times New Roman"/>
                          <a:ea typeface="Times New Roman"/>
                          <a:cs typeface="Calibri"/>
                        </a:rPr>
                        <a:t>Дидактические игры, выполненные педагогами («Правила дорожные детям знать положено» «</a:t>
                      </a:r>
                      <a:r>
                        <a:rPr lang="ru-RU" sz="1400" dirty="0" err="1">
                          <a:effectLst/>
                          <a:latin typeface="Times New Roman"/>
                          <a:ea typeface="Times New Roman"/>
                          <a:cs typeface="Calibri"/>
                        </a:rPr>
                        <a:t>Автомульти</a:t>
                      </a:r>
                      <a:r>
                        <a:rPr lang="ru-RU" sz="1400" dirty="0">
                          <a:effectLst/>
                          <a:latin typeface="Times New Roman"/>
                          <a:ea typeface="Times New Roman"/>
                          <a:cs typeface="Calibri"/>
                        </a:rPr>
                        <a:t>», «</a:t>
                      </a:r>
                      <a:r>
                        <a:rPr lang="ru-RU" sz="1400" dirty="0" err="1">
                          <a:effectLst/>
                          <a:latin typeface="Times New Roman"/>
                          <a:ea typeface="Times New Roman"/>
                          <a:cs typeface="Calibri"/>
                        </a:rPr>
                        <a:t>Автогород</a:t>
                      </a:r>
                      <a:r>
                        <a:rPr lang="ru-RU" sz="1400" dirty="0">
                          <a:effectLst/>
                          <a:latin typeface="Times New Roman"/>
                          <a:ea typeface="Times New Roman"/>
                          <a:cs typeface="Calibri"/>
                        </a:rPr>
                        <a:t>»). </a:t>
                      </a:r>
                      <a:endParaRPr lang="ru-RU" sz="1400" dirty="0">
                        <a:effectLst/>
                        <a:latin typeface="Calibri"/>
                        <a:ea typeface="Calibri"/>
                        <a:cs typeface="Calibri"/>
                      </a:endParaRPr>
                    </a:p>
                    <a:p>
                      <a:pPr algn="just">
                        <a:lnSpc>
                          <a:spcPct val="115000"/>
                        </a:lnSpc>
                        <a:spcAft>
                          <a:spcPts val="1000"/>
                        </a:spcAft>
                      </a:pPr>
                      <a:r>
                        <a:rPr lang="ru-RU" sz="1400" dirty="0">
                          <a:effectLst/>
                          <a:latin typeface="Times New Roman"/>
                          <a:ea typeface="Times New Roman"/>
                          <a:cs typeface="Calibri"/>
                        </a:rPr>
                        <a:t>Раскраски с  дорожными ситуациями, видами транспорта.</a:t>
                      </a:r>
                      <a:endParaRPr lang="ru-RU" sz="1400" dirty="0">
                        <a:effectLst/>
                        <a:latin typeface="Calibri"/>
                        <a:ea typeface="Calibri"/>
                        <a:cs typeface="Calibri"/>
                      </a:endParaRPr>
                    </a:p>
                    <a:p>
                      <a:pPr algn="just">
                        <a:lnSpc>
                          <a:spcPct val="115000"/>
                        </a:lnSpc>
                        <a:spcAft>
                          <a:spcPts val="1000"/>
                        </a:spcAft>
                      </a:pPr>
                      <a:r>
                        <a:rPr lang="ru-RU" sz="1400" dirty="0">
                          <a:effectLst/>
                          <a:latin typeface="Times New Roman"/>
                          <a:ea typeface="Times New Roman"/>
                          <a:cs typeface="Calibri"/>
                        </a:rPr>
                        <a:t>Умелые руки (трафареты с видами транспорта, макеты города, улицы, </a:t>
                      </a:r>
                      <a:r>
                        <a:rPr lang="ru-RU" sz="1400" dirty="0" err="1">
                          <a:effectLst/>
                          <a:latin typeface="Times New Roman"/>
                          <a:ea typeface="Times New Roman"/>
                          <a:cs typeface="Calibri"/>
                        </a:rPr>
                        <a:t>лепбуки</a:t>
                      </a:r>
                      <a:r>
                        <a:rPr lang="ru-RU" sz="1400" dirty="0">
                          <a:effectLst/>
                          <a:latin typeface="Times New Roman"/>
                          <a:ea typeface="Times New Roman"/>
                          <a:cs typeface="Calibri"/>
                        </a:rPr>
                        <a:t> по правилам дорожного движения.).</a:t>
                      </a:r>
                      <a:endParaRPr lang="ru-RU" sz="1400" dirty="0">
                        <a:effectLst/>
                        <a:latin typeface="Calibri"/>
                        <a:ea typeface="Calibri"/>
                        <a:cs typeface="Calibri"/>
                      </a:endParaRPr>
                    </a:p>
                  </a:txBody>
                  <a:tcPr marL="60094" marR="6009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583796">
                <a:tc>
                  <a:txBody>
                    <a:bodyPr/>
                    <a:lstStyle/>
                    <a:p>
                      <a:pPr>
                        <a:lnSpc>
                          <a:spcPct val="115000"/>
                        </a:lnSpc>
                        <a:spcAft>
                          <a:spcPts val="1000"/>
                        </a:spcAft>
                      </a:pPr>
                      <a:r>
                        <a:rPr lang="ru-RU" sz="1400" i="1">
                          <a:effectLst/>
                          <a:latin typeface="Times New Roman"/>
                          <a:ea typeface="Times New Roman"/>
                          <a:cs typeface="Calibri"/>
                        </a:rPr>
                        <a:t>Музыкальный зал детского сада</a:t>
                      </a:r>
                      <a:endParaRPr lang="ru-RU" sz="1400">
                        <a:effectLst/>
                        <a:latin typeface="Calibri"/>
                        <a:ea typeface="Calibri"/>
                        <a:cs typeface="Calibri"/>
                      </a:endParaRPr>
                    </a:p>
                  </a:txBody>
                  <a:tcPr marL="60094" marR="60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1000"/>
                        </a:spcAft>
                      </a:pPr>
                      <a:r>
                        <a:rPr lang="ru-RU" sz="1400" dirty="0">
                          <a:effectLst/>
                          <a:latin typeface="Times New Roman"/>
                          <a:ea typeface="Times New Roman"/>
                          <a:cs typeface="Calibri"/>
                        </a:rPr>
                        <a:t>Оформление зала к досугу</a:t>
                      </a:r>
                      <a:endParaRPr lang="ru-RU" sz="1400" dirty="0">
                        <a:effectLst/>
                        <a:latin typeface="Calibri"/>
                        <a:ea typeface="Calibri"/>
                        <a:cs typeface="Calibri"/>
                      </a:endParaRPr>
                    </a:p>
                    <a:p>
                      <a:pPr algn="just">
                        <a:lnSpc>
                          <a:spcPct val="115000"/>
                        </a:lnSpc>
                        <a:spcAft>
                          <a:spcPts val="1000"/>
                        </a:spcAft>
                      </a:pPr>
                      <a:r>
                        <a:rPr lang="ru-RU" sz="1400" dirty="0">
                          <a:effectLst/>
                          <a:latin typeface="Times New Roman"/>
                          <a:ea typeface="Times New Roman"/>
                          <a:cs typeface="Calibri"/>
                        </a:rPr>
                        <a:t> </a:t>
                      </a:r>
                      <a:endParaRPr lang="ru-RU" sz="1400" dirty="0">
                        <a:effectLst/>
                        <a:latin typeface="Calibri"/>
                        <a:ea typeface="Calibri"/>
                        <a:cs typeface="Calibri"/>
                      </a:endParaRPr>
                    </a:p>
                  </a:txBody>
                  <a:tcPr marL="60094" marR="6009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803840">
                <a:tc>
                  <a:txBody>
                    <a:bodyPr/>
                    <a:lstStyle/>
                    <a:p>
                      <a:pPr>
                        <a:lnSpc>
                          <a:spcPct val="115000"/>
                        </a:lnSpc>
                        <a:spcAft>
                          <a:spcPts val="1000"/>
                        </a:spcAft>
                      </a:pPr>
                      <a:r>
                        <a:rPr lang="ru-RU" sz="1400" i="1">
                          <a:effectLst/>
                          <a:latin typeface="Times New Roman"/>
                          <a:ea typeface="Times New Roman"/>
                          <a:cs typeface="Calibri"/>
                        </a:rPr>
                        <a:t>Оформление холлов детского сада</a:t>
                      </a:r>
                      <a:endParaRPr lang="ru-RU" sz="1400">
                        <a:effectLst/>
                        <a:latin typeface="Calibri"/>
                        <a:ea typeface="Calibri"/>
                        <a:cs typeface="Calibri"/>
                      </a:endParaRPr>
                    </a:p>
                  </a:txBody>
                  <a:tcPr marL="60094" marR="60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1000"/>
                        </a:spcAft>
                      </a:pPr>
                      <a:r>
                        <a:rPr lang="ru-RU" sz="1400" dirty="0">
                          <a:effectLst/>
                          <a:latin typeface="Times New Roman"/>
                          <a:ea typeface="Times New Roman"/>
                          <a:cs typeface="Calibri"/>
                        </a:rPr>
                        <a:t>Оформление выставки рисунков и </a:t>
                      </a:r>
                      <a:r>
                        <a:rPr lang="ru-RU" sz="1400" dirty="0" err="1">
                          <a:effectLst/>
                          <a:latin typeface="Times New Roman"/>
                          <a:ea typeface="Times New Roman"/>
                          <a:cs typeface="Calibri"/>
                        </a:rPr>
                        <a:t>поделок:макеты</a:t>
                      </a:r>
                      <a:r>
                        <a:rPr lang="ru-RU" sz="1400" dirty="0">
                          <a:effectLst/>
                          <a:latin typeface="Times New Roman"/>
                          <a:ea typeface="Times New Roman"/>
                          <a:cs typeface="Calibri"/>
                        </a:rPr>
                        <a:t> «Наша улица», рисунки«</a:t>
                      </a:r>
                      <a:r>
                        <a:rPr lang="ru-RU" sz="1400" dirty="0" err="1">
                          <a:effectLst/>
                          <a:latin typeface="Times New Roman"/>
                          <a:ea typeface="Times New Roman"/>
                          <a:cs typeface="Calibri"/>
                        </a:rPr>
                        <a:t>Светофорик</a:t>
                      </a:r>
                      <a:r>
                        <a:rPr lang="ru-RU" sz="1400" dirty="0">
                          <a:effectLst/>
                          <a:latin typeface="Times New Roman"/>
                          <a:ea typeface="Times New Roman"/>
                          <a:cs typeface="Calibri"/>
                        </a:rPr>
                        <a:t>»,выставка книжек- малышек по ПДД.</a:t>
                      </a:r>
                      <a:endParaRPr lang="ru-RU" sz="1400" dirty="0">
                        <a:effectLst/>
                        <a:latin typeface="Calibri"/>
                        <a:ea typeface="Calibri"/>
                        <a:cs typeface="Calibri"/>
                      </a:endParaRPr>
                    </a:p>
                    <a:p>
                      <a:pPr>
                        <a:lnSpc>
                          <a:spcPct val="115000"/>
                        </a:lnSpc>
                        <a:spcAft>
                          <a:spcPts val="1000"/>
                        </a:spcAft>
                      </a:pPr>
                      <a:r>
                        <a:rPr lang="ru-RU" sz="1400" dirty="0">
                          <a:effectLst/>
                          <a:latin typeface="Times New Roman"/>
                          <a:ea typeface="Times New Roman"/>
                          <a:cs typeface="Calibri"/>
                        </a:rPr>
                        <a:t> </a:t>
                      </a:r>
                      <a:endParaRPr lang="ru-RU" sz="1400" dirty="0">
                        <a:effectLst/>
                        <a:latin typeface="Calibri"/>
                        <a:ea typeface="Calibri"/>
                        <a:cs typeface="Calibri"/>
                      </a:endParaRPr>
                    </a:p>
                  </a:txBody>
                  <a:tcPr marL="60094" marR="60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948017">
                <a:tc>
                  <a:txBody>
                    <a:bodyPr/>
                    <a:lstStyle/>
                    <a:p>
                      <a:pPr algn="ctr">
                        <a:lnSpc>
                          <a:spcPct val="115000"/>
                        </a:lnSpc>
                        <a:spcAft>
                          <a:spcPts val="1000"/>
                        </a:spcAft>
                      </a:pPr>
                      <a:r>
                        <a:rPr lang="ru-RU" sz="1400" i="1">
                          <a:effectLst/>
                          <a:latin typeface="Times New Roman"/>
                          <a:ea typeface="Times New Roman"/>
                          <a:cs typeface="Calibri"/>
                        </a:rPr>
                        <a:t> </a:t>
                      </a:r>
                      <a:endParaRPr lang="ru-RU" sz="1400">
                        <a:effectLst/>
                        <a:latin typeface="Calibri"/>
                        <a:ea typeface="Calibri"/>
                        <a:cs typeface="Calibri"/>
                      </a:endParaRPr>
                    </a:p>
                  </a:txBody>
                  <a:tcPr marL="60094" marR="60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a:effectLst/>
                          <a:latin typeface="Times New Roman"/>
                          <a:ea typeface="Times New Roman"/>
                          <a:cs typeface="Calibri"/>
                        </a:rPr>
                        <a:t>Старшая группа</a:t>
                      </a:r>
                      <a:endParaRPr lang="ru-RU" sz="1400">
                        <a:effectLst/>
                        <a:latin typeface="Calibri"/>
                        <a:ea typeface="Calibri"/>
                        <a:cs typeface="Calibri"/>
                      </a:endParaRPr>
                    </a:p>
                    <a:p>
                      <a:pPr algn="ctr">
                        <a:lnSpc>
                          <a:spcPct val="115000"/>
                        </a:lnSpc>
                        <a:spcAft>
                          <a:spcPts val="1000"/>
                        </a:spcAft>
                      </a:pPr>
                      <a:r>
                        <a:rPr lang="ru-RU" sz="1400">
                          <a:effectLst/>
                          <a:latin typeface="Times New Roman"/>
                          <a:ea typeface="Times New Roman"/>
                          <a:cs typeface="Calibri"/>
                        </a:rPr>
                        <a:t>5-6 лет</a:t>
                      </a:r>
                      <a:endParaRPr lang="ru-RU" sz="1400">
                        <a:effectLst/>
                        <a:latin typeface="Calibri"/>
                        <a:ea typeface="Calibri"/>
                        <a:cs typeface="Calibri"/>
                      </a:endParaRPr>
                    </a:p>
                    <a:p>
                      <a:pPr algn="ctr">
                        <a:lnSpc>
                          <a:spcPct val="115000"/>
                        </a:lnSpc>
                        <a:spcAft>
                          <a:spcPts val="1000"/>
                        </a:spcAft>
                      </a:pPr>
                      <a:r>
                        <a:rPr lang="ru-RU" sz="1400">
                          <a:effectLst/>
                          <a:latin typeface="Times New Roman"/>
                          <a:ea typeface="Times New Roman"/>
                          <a:cs typeface="Calibri"/>
                        </a:rPr>
                        <a:t> </a:t>
                      </a:r>
                      <a:endParaRPr lang="ru-RU" sz="1400">
                        <a:effectLst/>
                        <a:latin typeface="Calibri"/>
                        <a:ea typeface="Calibri"/>
                        <a:cs typeface="Calibri"/>
                      </a:endParaRPr>
                    </a:p>
                  </a:txBody>
                  <a:tcPr marL="60094" marR="60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dirty="0">
                          <a:effectLst/>
                          <a:latin typeface="Times New Roman"/>
                          <a:ea typeface="Times New Roman"/>
                          <a:cs typeface="Calibri"/>
                        </a:rPr>
                        <a:t>Подготовительная группа</a:t>
                      </a:r>
                      <a:endParaRPr lang="ru-RU" sz="1400" dirty="0">
                        <a:effectLst/>
                        <a:latin typeface="Calibri"/>
                        <a:ea typeface="Calibri"/>
                        <a:cs typeface="Calibri"/>
                      </a:endParaRPr>
                    </a:p>
                    <a:p>
                      <a:pPr algn="ctr">
                        <a:lnSpc>
                          <a:spcPct val="115000"/>
                        </a:lnSpc>
                        <a:spcAft>
                          <a:spcPts val="1000"/>
                        </a:spcAft>
                      </a:pPr>
                      <a:r>
                        <a:rPr lang="ru-RU" sz="1400" dirty="0">
                          <a:effectLst/>
                          <a:latin typeface="Times New Roman"/>
                          <a:ea typeface="Times New Roman"/>
                          <a:cs typeface="Calibri"/>
                        </a:rPr>
                        <a:t>6-7 лет</a:t>
                      </a:r>
                      <a:endParaRPr lang="ru-RU" sz="1400" dirty="0">
                        <a:effectLst/>
                        <a:latin typeface="Calibri"/>
                        <a:ea typeface="Calibri"/>
                        <a:cs typeface="Calibri"/>
                      </a:endParaRPr>
                    </a:p>
                  </a:txBody>
                  <a:tcPr marL="60094" marR="60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3160941" y="536071"/>
            <a:ext cx="282211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План реализации проекта</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Таблица 13"/>
          <p:cNvGraphicFramePr>
            <a:graphicFrameLocks noGrp="1"/>
          </p:cNvGraphicFramePr>
          <p:nvPr>
            <p:extLst>
              <p:ext uri="{D42A27DB-BD31-4B8C-83A1-F6EECF244321}">
                <p14:modId xmlns:p14="http://schemas.microsoft.com/office/powerpoint/2010/main" val="1644285452"/>
              </p:ext>
            </p:extLst>
          </p:nvPr>
        </p:nvGraphicFramePr>
        <p:xfrm>
          <a:off x="827584" y="1036788"/>
          <a:ext cx="7416823" cy="3294254"/>
        </p:xfrm>
        <a:graphic>
          <a:graphicData uri="http://schemas.openxmlformats.org/drawingml/2006/table">
            <a:tbl>
              <a:tblPr bandRow="1"/>
              <a:tblGrid>
                <a:gridCol w="1483265"/>
                <a:gridCol w="2966528"/>
                <a:gridCol w="2967030"/>
              </a:tblGrid>
              <a:tr h="1328310">
                <a:tc>
                  <a:txBody>
                    <a:bodyPr/>
                    <a:lstStyle/>
                    <a:p>
                      <a:pPr algn="ctr">
                        <a:lnSpc>
                          <a:spcPct val="115000"/>
                        </a:lnSpc>
                        <a:spcAft>
                          <a:spcPts val="1000"/>
                        </a:spcAft>
                      </a:pPr>
                      <a:r>
                        <a:rPr lang="ru-RU" sz="1400" i="1" dirty="0">
                          <a:effectLst/>
                          <a:latin typeface="Times New Roman"/>
                          <a:ea typeface="Times New Roman"/>
                          <a:cs typeface="Calibri"/>
                        </a:rPr>
                        <a:t>НОД</a:t>
                      </a:r>
                      <a:endParaRPr lang="ru-RU" sz="1400" dirty="0">
                        <a:effectLst/>
                        <a:latin typeface="Calibri"/>
                        <a:ea typeface="Calibri"/>
                        <a:cs typeface="Calibri"/>
                      </a:endParaRPr>
                    </a:p>
                  </a:txBody>
                  <a:tcPr marL="60094" marR="60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dirty="0">
                          <a:effectLst/>
                          <a:latin typeface="Times New Roman"/>
                          <a:ea typeface="Times New Roman"/>
                          <a:cs typeface="Calibri"/>
                        </a:rPr>
                        <a:t>Составление творческих рассказов: «Что случилось бы, если бы все дорожные знаки исчезли»;</a:t>
                      </a:r>
                      <a:endParaRPr lang="ru-RU" sz="1400" dirty="0">
                        <a:effectLst/>
                        <a:latin typeface="Calibri"/>
                        <a:ea typeface="Calibri"/>
                        <a:cs typeface="Calibri"/>
                      </a:endParaRPr>
                    </a:p>
                    <a:p>
                      <a:pPr algn="ctr">
                        <a:lnSpc>
                          <a:spcPct val="115000"/>
                        </a:lnSpc>
                        <a:spcAft>
                          <a:spcPts val="1000"/>
                        </a:spcAft>
                      </a:pPr>
                      <a:r>
                        <a:rPr lang="ru-RU" sz="1400" dirty="0">
                          <a:effectLst/>
                          <a:latin typeface="Times New Roman"/>
                          <a:ea typeface="Times New Roman"/>
                          <a:cs typeface="Calibri"/>
                        </a:rPr>
                        <a:t>Разгадывание загадок : «Дорожные знаки»</a:t>
                      </a:r>
                      <a:endParaRPr lang="ru-RU" sz="1400" dirty="0">
                        <a:effectLst/>
                        <a:latin typeface="Calibri"/>
                        <a:ea typeface="Calibri"/>
                        <a:cs typeface="Calibri"/>
                      </a:endParaRPr>
                    </a:p>
                    <a:p>
                      <a:pPr algn="ctr">
                        <a:lnSpc>
                          <a:spcPct val="115000"/>
                        </a:lnSpc>
                        <a:spcAft>
                          <a:spcPts val="1000"/>
                        </a:spcAft>
                      </a:pPr>
                      <a:r>
                        <a:rPr lang="ru-RU" sz="1400" dirty="0">
                          <a:effectLst/>
                          <a:latin typeface="Times New Roman"/>
                          <a:ea typeface="Times New Roman"/>
                          <a:cs typeface="Calibri"/>
                        </a:rPr>
                        <a:t>«В гостях у светофора» ООД;</a:t>
                      </a:r>
                      <a:endParaRPr lang="ru-RU" sz="1400" dirty="0">
                        <a:effectLst/>
                        <a:latin typeface="Calibri"/>
                        <a:ea typeface="Calibri"/>
                        <a:cs typeface="Calibri"/>
                      </a:endParaRPr>
                    </a:p>
                    <a:p>
                      <a:pPr algn="ctr">
                        <a:lnSpc>
                          <a:spcPct val="115000"/>
                        </a:lnSpc>
                        <a:spcAft>
                          <a:spcPts val="1000"/>
                        </a:spcAft>
                      </a:pPr>
                      <a:r>
                        <a:rPr lang="ru-RU" sz="1400" dirty="0">
                          <a:effectLst/>
                          <a:latin typeface="Times New Roman"/>
                          <a:ea typeface="Times New Roman"/>
                          <a:cs typeface="Calibri"/>
                        </a:rPr>
                        <a:t>Презентация  детьми проектов: «Я пешеход»</a:t>
                      </a:r>
                      <a:endParaRPr lang="ru-RU" sz="1400" dirty="0">
                        <a:effectLst/>
                        <a:latin typeface="Calibri"/>
                        <a:ea typeface="Calibri"/>
                        <a:cs typeface="Calibri"/>
                      </a:endParaRPr>
                    </a:p>
                  </a:txBody>
                  <a:tcPr marL="60094" marR="60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a:effectLst/>
                          <a:latin typeface="Times New Roman"/>
                          <a:ea typeface="Times New Roman"/>
                          <a:cs typeface="Calibri"/>
                        </a:rPr>
                        <a:t>Составление творческих рассказов: «Интересный случай на дороге»</a:t>
                      </a:r>
                      <a:endParaRPr lang="ru-RU" sz="1400">
                        <a:effectLst/>
                        <a:latin typeface="Calibri"/>
                        <a:ea typeface="Calibri"/>
                        <a:cs typeface="Calibri"/>
                      </a:endParaRPr>
                    </a:p>
                    <a:p>
                      <a:pPr>
                        <a:lnSpc>
                          <a:spcPct val="115000"/>
                        </a:lnSpc>
                        <a:spcAft>
                          <a:spcPts val="1000"/>
                        </a:spcAft>
                      </a:pPr>
                      <a:r>
                        <a:rPr lang="ru-RU" sz="1400">
                          <a:effectLst/>
                          <a:latin typeface="Times New Roman"/>
                          <a:ea typeface="Times New Roman"/>
                          <a:cs typeface="Calibri"/>
                        </a:rPr>
                        <a:t>«Для ребят есть правил много - знать их надо на дороге» ООД</a:t>
                      </a:r>
                      <a:endParaRPr lang="ru-RU" sz="1400">
                        <a:effectLst/>
                        <a:latin typeface="Calibri"/>
                        <a:ea typeface="Calibri"/>
                        <a:cs typeface="Calibri"/>
                      </a:endParaRPr>
                    </a:p>
                    <a:p>
                      <a:pPr>
                        <a:lnSpc>
                          <a:spcPct val="115000"/>
                        </a:lnSpc>
                        <a:spcAft>
                          <a:spcPts val="1000"/>
                        </a:spcAft>
                      </a:pPr>
                      <a:r>
                        <a:rPr lang="ru-RU" sz="1400">
                          <a:effectLst/>
                          <a:latin typeface="Times New Roman"/>
                          <a:ea typeface="Times New Roman"/>
                          <a:cs typeface="Calibri"/>
                        </a:rPr>
                        <a:t>Презентация  детьми проектов:»Я пассажир автомобиля и автобуса»</a:t>
                      </a:r>
                      <a:endParaRPr lang="ru-RU" sz="1400">
                        <a:effectLst/>
                        <a:latin typeface="Calibri"/>
                        <a:ea typeface="Calibri"/>
                        <a:cs typeface="Calibri"/>
                      </a:endParaRPr>
                    </a:p>
                  </a:txBody>
                  <a:tcPr marL="60094" marR="60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579">
                <a:tc>
                  <a:txBody>
                    <a:bodyPr/>
                    <a:lstStyle/>
                    <a:p>
                      <a:pPr algn="ctr">
                        <a:lnSpc>
                          <a:spcPct val="115000"/>
                        </a:lnSpc>
                        <a:spcAft>
                          <a:spcPts val="1000"/>
                        </a:spcAft>
                      </a:pPr>
                      <a:r>
                        <a:rPr lang="ru-RU" sz="1400" i="1">
                          <a:effectLst/>
                          <a:latin typeface="Times New Roman"/>
                          <a:ea typeface="Times New Roman"/>
                          <a:cs typeface="Calibri"/>
                        </a:rPr>
                        <a:t>Рассматривание картин, открыток, плакатов</a:t>
                      </a:r>
                      <a:endParaRPr lang="ru-RU" sz="1400">
                        <a:effectLst/>
                        <a:latin typeface="Calibri"/>
                        <a:ea typeface="Calibri"/>
                        <a:cs typeface="Calibri"/>
                      </a:endParaRPr>
                    </a:p>
                  </a:txBody>
                  <a:tcPr marL="60094" marR="60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dirty="0">
                          <a:effectLst/>
                          <a:latin typeface="Times New Roman"/>
                          <a:ea typeface="Times New Roman"/>
                          <a:cs typeface="Calibri"/>
                        </a:rPr>
                        <a:t>Иллюстрации «Дорожные </a:t>
                      </a:r>
                      <a:r>
                        <a:rPr lang="ru-RU" sz="1400" dirty="0" err="1">
                          <a:effectLst/>
                          <a:latin typeface="Times New Roman"/>
                          <a:ea typeface="Times New Roman"/>
                          <a:cs typeface="Calibri"/>
                        </a:rPr>
                        <a:t>знаки»,плакаты</a:t>
                      </a:r>
                      <a:r>
                        <a:rPr lang="ru-RU" sz="1400" dirty="0">
                          <a:effectLst/>
                          <a:latin typeface="Times New Roman"/>
                          <a:ea typeface="Times New Roman"/>
                          <a:cs typeface="Calibri"/>
                        </a:rPr>
                        <a:t> по безопасности на дорогах.</a:t>
                      </a:r>
                      <a:endParaRPr lang="ru-RU" sz="1400" dirty="0">
                        <a:effectLst/>
                        <a:latin typeface="Calibri"/>
                        <a:ea typeface="Calibri"/>
                        <a:cs typeface="Calibri"/>
                      </a:endParaRPr>
                    </a:p>
                  </a:txBody>
                  <a:tcPr marL="60094" marR="60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dirty="0">
                          <a:effectLst/>
                          <a:latin typeface="Times New Roman"/>
                          <a:ea typeface="Times New Roman"/>
                          <a:cs typeface="Calibri"/>
                        </a:rPr>
                        <a:t>Открытки: «город Тюмень», пособия по ознакомлению с правилами поведения на дорогах </a:t>
                      </a:r>
                      <a:endParaRPr lang="ru-RU" sz="1400" dirty="0">
                        <a:effectLst/>
                        <a:latin typeface="Calibri"/>
                        <a:ea typeface="Calibri"/>
                        <a:cs typeface="Calibri"/>
                      </a:endParaRPr>
                    </a:p>
                  </a:txBody>
                  <a:tcPr marL="60094" marR="600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 name="Rectangle 4"/>
          <p:cNvSpPr>
            <a:spLocks noChangeArrowheads="1"/>
          </p:cNvSpPr>
          <p:nvPr/>
        </p:nvSpPr>
        <p:spPr bwMode="auto">
          <a:xfrm>
            <a:off x="323528" y="54868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Познавательно – речевое развитие</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82011573"/>
              </p:ext>
            </p:extLst>
          </p:nvPr>
        </p:nvGraphicFramePr>
        <p:xfrm>
          <a:off x="683568" y="964340"/>
          <a:ext cx="7560840" cy="1710627"/>
        </p:xfrm>
        <a:graphic>
          <a:graphicData uri="http://schemas.openxmlformats.org/drawingml/2006/table">
            <a:tbl>
              <a:tblPr bandRow="1"/>
              <a:tblGrid>
                <a:gridCol w="1512066"/>
                <a:gridCol w="3024132"/>
                <a:gridCol w="3024642"/>
              </a:tblGrid>
              <a:tr h="956819">
                <a:tc>
                  <a:txBody>
                    <a:bodyPr/>
                    <a:lstStyle/>
                    <a:p>
                      <a:pPr algn="ctr">
                        <a:lnSpc>
                          <a:spcPct val="115000"/>
                        </a:lnSpc>
                        <a:spcAft>
                          <a:spcPts val="1000"/>
                        </a:spcAft>
                      </a:pPr>
                      <a:r>
                        <a:rPr lang="ru-RU" sz="1400" i="1" dirty="0">
                          <a:effectLst/>
                          <a:latin typeface="Times New Roman"/>
                          <a:ea typeface="Times New Roman"/>
                          <a:cs typeface="Calibri"/>
                        </a:rPr>
                        <a:t>НОД</a:t>
                      </a:r>
                      <a:endParaRPr lang="ru-RU" sz="1400" dirty="0">
                        <a:effectLst/>
                        <a:latin typeface="Calibri"/>
                        <a:ea typeface="Calibri"/>
                        <a:cs typeface="Calibri"/>
                      </a:endParaRPr>
                    </a:p>
                  </a:txBody>
                  <a:tcPr marL="59912" marR="599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dirty="0">
                          <a:effectLst/>
                          <a:latin typeface="Times New Roman"/>
                          <a:ea typeface="Times New Roman"/>
                          <a:cs typeface="Calibri"/>
                        </a:rPr>
                        <a:t>Рисование «Дорожные знаки наши друзья»</a:t>
                      </a:r>
                      <a:endParaRPr lang="ru-RU" sz="1400" dirty="0">
                        <a:effectLst/>
                        <a:latin typeface="Calibri"/>
                        <a:ea typeface="Calibri"/>
                        <a:cs typeface="Calibri"/>
                      </a:endParaRPr>
                    </a:p>
                    <a:p>
                      <a:pPr>
                        <a:lnSpc>
                          <a:spcPct val="115000"/>
                        </a:lnSpc>
                        <a:spcAft>
                          <a:spcPts val="1000"/>
                        </a:spcAft>
                      </a:pPr>
                      <a:r>
                        <a:rPr lang="ru-RU" sz="1400" dirty="0">
                          <a:effectLst/>
                          <a:latin typeface="Times New Roman"/>
                          <a:ea typeface="Times New Roman"/>
                          <a:cs typeface="Calibri"/>
                        </a:rPr>
                        <a:t>Конструирование книжек-малышек по правилам дорожного движения.</a:t>
                      </a:r>
                      <a:endParaRPr lang="ru-RU" sz="1400" dirty="0">
                        <a:effectLst/>
                        <a:latin typeface="Calibri"/>
                        <a:ea typeface="Calibri"/>
                        <a:cs typeface="Calibri"/>
                      </a:endParaRPr>
                    </a:p>
                    <a:p>
                      <a:pPr>
                        <a:lnSpc>
                          <a:spcPct val="115000"/>
                        </a:lnSpc>
                        <a:spcAft>
                          <a:spcPts val="1000"/>
                        </a:spcAft>
                      </a:pPr>
                      <a:r>
                        <a:rPr lang="ru-RU" sz="1400" dirty="0">
                          <a:effectLst/>
                          <a:latin typeface="Times New Roman"/>
                          <a:ea typeface="Times New Roman"/>
                          <a:cs typeface="Calibri"/>
                        </a:rPr>
                        <a:t>Рисование листовок «Азбука пешехода»</a:t>
                      </a:r>
                      <a:endParaRPr lang="ru-RU" sz="1400" dirty="0">
                        <a:effectLst/>
                        <a:latin typeface="Calibri"/>
                        <a:ea typeface="Calibri"/>
                        <a:cs typeface="Calibri"/>
                      </a:endParaRPr>
                    </a:p>
                  </a:txBody>
                  <a:tcPr marL="59912" marR="599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dirty="0">
                          <a:effectLst/>
                          <a:latin typeface="Times New Roman"/>
                          <a:ea typeface="Times New Roman"/>
                          <a:cs typeface="Calibri"/>
                        </a:rPr>
                        <a:t>Рисование «Дорожная азбука»</a:t>
                      </a:r>
                      <a:endParaRPr lang="ru-RU" sz="1400" dirty="0">
                        <a:effectLst/>
                        <a:latin typeface="Calibri"/>
                        <a:ea typeface="Calibri"/>
                        <a:cs typeface="Calibri"/>
                      </a:endParaRPr>
                    </a:p>
                    <a:p>
                      <a:pPr>
                        <a:lnSpc>
                          <a:spcPct val="115000"/>
                        </a:lnSpc>
                        <a:spcAft>
                          <a:spcPts val="1000"/>
                        </a:spcAft>
                      </a:pPr>
                      <a:r>
                        <a:rPr lang="ru-RU" sz="1400" dirty="0">
                          <a:effectLst/>
                          <a:latin typeface="Times New Roman"/>
                          <a:ea typeface="Times New Roman"/>
                          <a:cs typeface="Calibri"/>
                        </a:rPr>
                        <a:t>Создание плакатов по безопасности на дорогах.</a:t>
                      </a:r>
                      <a:endParaRPr lang="ru-RU" sz="1400" dirty="0">
                        <a:effectLst/>
                        <a:latin typeface="Calibri"/>
                        <a:ea typeface="Calibri"/>
                        <a:cs typeface="Calibri"/>
                      </a:endParaRPr>
                    </a:p>
                    <a:p>
                      <a:pPr>
                        <a:lnSpc>
                          <a:spcPct val="115000"/>
                        </a:lnSpc>
                        <a:spcAft>
                          <a:spcPts val="1000"/>
                        </a:spcAft>
                      </a:pPr>
                      <a:r>
                        <a:rPr lang="ru-RU" sz="1400" dirty="0">
                          <a:effectLst/>
                          <a:latin typeface="Times New Roman"/>
                          <a:ea typeface="Times New Roman"/>
                          <a:cs typeface="Calibri"/>
                        </a:rPr>
                        <a:t>Конструирование макетов «Мой город»</a:t>
                      </a:r>
                      <a:endParaRPr lang="ru-RU" sz="1400" dirty="0">
                        <a:effectLst/>
                        <a:latin typeface="Calibri"/>
                        <a:ea typeface="Calibri"/>
                        <a:cs typeface="Calibri"/>
                      </a:endParaRPr>
                    </a:p>
                  </a:txBody>
                  <a:tcPr marL="59912" marR="599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107504" y="47667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Художественно – эстетическое развитие</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43821247"/>
              </p:ext>
            </p:extLst>
          </p:nvPr>
        </p:nvGraphicFramePr>
        <p:xfrm>
          <a:off x="683568" y="2780928"/>
          <a:ext cx="7488830" cy="736092"/>
        </p:xfrm>
        <a:graphic>
          <a:graphicData uri="http://schemas.openxmlformats.org/drawingml/2006/table">
            <a:tbl>
              <a:tblPr bandRow="1"/>
              <a:tblGrid>
                <a:gridCol w="1497665"/>
                <a:gridCol w="3038839"/>
                <a:gridCol w="2952326"/>
              </a:tblGrid>
              <a:tr h="428705">
                <a:tc>
                  <a:txBody>
                    <a:bodyPr/>
                    <a:lstStyle/>
                    <a:p>
                      <a:pPr algn="ctr">
                        <a:lnSpc>
                          <a:spcPct val="115000"/>
                        </a:lnSpc>
                        <a:spcAft>
                          <a:spcPts val="1000"/>
                        </a:spcAft>
                      </a:pPr>
                      <a:r>
                        <a:rPr lang="ru-RU" sz="1400" i="1" dirty="0">
                          <a:effectLst/>
                          <a:latin typeface="Times New Roman"/>
                          <a:ea typeface="Times New Roman"/>
                          <a:cs typeface="Calibri"/>
                        </a:rPr>
                        <a:t>Музыкальный досуг</a:t>
                      </a:r>
                      <a:endParaRPr lang="ru-RU" sz="1400" dirty="0">
                        <a:effectLst/>
                        <a:latin typeface="Calibri"/>
                        <a:ea typeface="Calibri"/>
                        <a:cs typeface="Calibri"/>
                      </a:endParaRPr>
                    </a:p>
                  </a:txBody>
                  <a:tcPr marL="59912" marR="599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dirty="0">
                          <a:effectLst/>
                          <a:latin typeface="Times New Roman"/>
                          <a:ea typeface="Times New Roman"/>
                          <a:cs typeface="Calibri"/>
                        </a:rPr>
                        <a:t>Игра «Игра что, где, когда», « Знатоки дорожного движения»</a:t>
                      </a:r>
                      <a:endParaRPr lang="ru-RU" sz="1400" dirty="0">
                        <a:effectLst/>
                        <a:latin typeface="Calibri"/>
                        <a:ea typeface="Calibri"/>
                        <a:cs typeface="Calibri"/>
                      </a:endParaRPr>
                    </a:p>
                  </a:txBody>
                  <a:tcPr marL="59912" marR="599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dirty="0">
                          <a:effectLst/>
                          <a:latin typeface="Times New Roman"/>
                          <a:ea typeface="Times New Roman"/>
                          <a:cs typeface="Calibri"/>
                        </a:rPr>
                        <a:t>«Легковушка и </a:t>
                      </a:r>
                      <a:r>
                        <a:rPr lang="ru-RU" sz="1400" dirty="0" err="1">
                          <a:effectLst/>
                          <a:latin typeface="Times New Roman"/>
                          <a:ea typeface="Times New Roman"/>
                          <a:cs typeface="Calibri"/>
                        </a:rPr>
                        <a:t>автобус»театрализованное</a:t>
                      </a:r>
                      <a:r>
                        <a:rPr lang="ru-RU" sz="1400" dirty="0">
                          <a:effectLst/>
                          <a:latin typeface="Times New Roman"/>
                          <a:ea typeface="Times New Roman"/>
                          <a:cs typeface="Calibri"/>
                        </a:rPr>
                        <a:t> представление</a:t>
                      </a:r>
                      <a:endParaRPr lang="ru-RU" sz="1400" dirty="0">
                        <a:effectLst/>
                        <a:latin typeface="Calibri"/>
                        <a:ea typeface="Calibri"/>
                        <a:cs typeface="Calibri"/>
                      </a:endParaRPr>
                    </a:p>
                  </a:txBody>
                  <a:tcPr marL="59912" marR="599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1111</Words>
  <Application>Microsoft Office PowerPoint</Application>
  <PresentationFormat>Экран (4:3)</PresentationFormat>
  <Paragraphs>142</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  ПРОЕКТ: «Безопасные дороги детям» по ознакомлению дошкольников с ПДД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Марсел</dc:creator>
  <cp:lastModifiedBy>user</cp:lastModifiedBy>
  <cp:revision>10</cp:revision>
  <dcterms:created xsi:type="dcterms:W3CDTF">2019-08-29T15:36:28Z</dcterms:created>
  <dcterms:modified xsi:type="dcterms:W3CDTF">2019-08-30T09:56:05Z</dcterms:modified>
</cp:coreProperties>
</file>